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3" r:id="rId3"/>
    <p:sldId id="274" r:id="rId4"/>
    <p:sldId id="258" r:id="rId5"/>
    <p:sldId id="275" r:id="rId6"/>
    <p:sldId id="276" r:id="rId7"/>
    <p:sldId id="277" r:id="rId8"/>
    <p:sldId id="278" r:id="rId9"/>
    <p:sldId id="280" r:id="rId10"/>
    <p:sldId id="259" r:id="rId11"/>
    <p:sldId id="282" r:id="rId12"/>
    <p:sldId id="283" r:id="rId13"/>
    <p:sldId id="284" r:id="rId14"/>
    <p:sldId id="285" r:id="rId15"/>
    <p:sldId id="286" r:id="rId16"/>
    <p:sldId id="287" r:id="rId17"/>
    <p:sldId id="267" r:id="rId18"/>
    <p:sldId id="289" r:id="rId19"/>
    <p:sldId id="290" r:id="rId20"/>
    <p:sldId id="288" r:id="rId21"/>
    <p:sldId id="269" r:id="rId22"/>
    <p:sldId id="291" r:id="rId23"/>
    <p:sldId id="272" r:id="rId24"/>
    <p:sldId id="294"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7F669-ABC4-4199-8AA4-522671262547}"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99CB5-54D0-478D-BB5A-5686C1D35DBF}" type="slidenum">
              <a:rPr lang="en-US" smtClean="0"/>
              <a:t>‹#›</a:t>
            </a:fld>
            <a:endParaRPr lang="en-US"/>
          </a:p>
        </p:txBody>
      </p:sp>
    </p:spTree>
    <p:extLst>
      <p:ext uri="{BB962C8B-B14F-4D97-AF65-F5344CB8AC3E}">
        <p14:creationId xmlns:p14="http://schemas.microsoft.com/office/powerpoint/2010/main" val="373654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5AD91D-FAE3-4336-B7CE-6684FA69BA06}"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236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98E589-90E0-4350-AB09-BB3347988E8B}"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7252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A010A8-202A-4CD2-A7F6-A1E5DB58468C}"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7435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DD0E29-AEBD-4C05-9A99-C41AFDB34959}"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2751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029BDF-029C-4D38-9EF8-93D400689D13}"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7044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EE1C3A-6F59-4001-84E6-FA64B65EE26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31599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E1C3A-6F59-4001-84E6-FA64B65EE26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134923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E1C3A-6F59-4001-84E6-FA64B65EE26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222199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898E83-1287-4D03-A090-11235E1982CF}" type="slidenum">
              <a:rPr lang="en-US"/>
              <a:pPr>
                <a:defRPr/>
              </a:pPr>
              <a:t>‹#›</a:t>
            </a:fld>
            <a:endParaRPr lang="en-US"/>
          </a:p>
        </p:txBody>
      </p:sp>
    </p:spTree>
    <p:extLst>
      <p:ext uri="{BB962C8B-B14F-4D97-AF65-F5344CB8AC3E}">
        <p14:creationId xmlns:p14="http://schemas.microsoft.com/office/powerpoint/2010/main" val="7203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E1C3A-6F59-4001-84E6-FA64B65EE26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59358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E1C3A-6F59-4001-84E6-FA64B65EE26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329528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E1C3A-6F59-4001-84E6-FA64B65EE26B}"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294414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E1C3A-6F59-4001-84E6-FA64B65EE26B}" type="datetimeFigureOut">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380346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EE1C3A-6F59-4001-84E6-FA64B65EE26B}" type="datetimeFigureOut">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167653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E1C3A-6F59-4001-84E6-FA64B65EE26B}" type="datetimeFigureOut">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35462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E1C3A-6F59-4001-84E6-FA64B65EE26B}"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254581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E1C3A-6F59-4001-84E6-FA64B65EE26B}"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1B0DD-614A-4052-82E6-7B162C835B07}" type="slidenum">
              <a:rPr lang="en-US" smtClean="0"/>
              <a:t>‹#›</a:t>
            </a:fld>
            <a:endParaRPr lang="en-US"/>
          </a:p>
        </p:txBody>
      </p:sp>
    </p:spTree>
    <p:extLst>
      <p:ext uri="{BB962C8B-B14F-4D97-AF65-F5344CB8AC3E}">
        <p14:creationId xmlns:p14="http://schemas.microsoft.com/office/powerpoint/2010/main" val="25858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E1C3A-6F59-4001-84E6-FA64B65EE26B}" type="datetimeFigureOut">
              <a:rPr lang="en-US" smtClean="0"/>
              <a:t>12/11/2022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1B0DD-614A-4052-82E6-7B162C835B07}" type="slidenum">
              <a:rPr lang="en-US" smtClean="0"/>
              <a:t>‹#›</a:t>
            </a:fld>
            <a:endParaRPr lang="en-US"/>
          </a:p>
        </p:txBody>
      </p:sp>
    </p:spTree>
    <p:extLst>
      <p:ext uri="{BB962C8B-B14F-4D97-AF65-F5344CB8AC3E}">
        <p14:creationId xmlns:p14="http://schemas.microsoft.com/office/powerpoint/2010/main" val="1948253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UStanks_baghdad_2003.JPEG"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2130426"/>
            <a:ext cx="8686800" cy="1470025"/>
          </a:xfrm>
        </p:spPr>
        <p:txBody>
          <a:bodyPr>
            <a:normAutofit fontScale="90000"/>
          </a:bodyPr>
          <a:lstStyle/>
          <a:p>
            <a:r>
              <a:rPr lang="en-US" dirty="0"/>
              <a:t>Unit 2: The Arab World</a:t>
            </a:r>
            <a:br>
              <a:rPr lang="en-US" dirty="0"/>
            </a:br>
            <a:r>
              <a:rPr lang="en-US" dirty="0"/>
              <a:t>The Iraq War</a:t>
            </a:r>
          </a:p>
        </p:txBody>
      </p:sp>
    </p:spTree>
    <p:extLst>
      <p:ext uri="{BB962C8B-B14F-4D97-AF65-F5344CB8AC3E}">
        <p14:creationId xmlns:p14="http://schemas.microsoft.com/office/powerpoint/2010/main" val="66288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Persian Gulf War (1991)</a:t>
            </a:r>
          </a:p>
        </p:txBody>
      </p:sp>
      <p:sp>
        <p:nvSpPr>
          <p:cNvPr id="3" name="Content Placeholder 2"/>
          <p:cNvSpPr>
            <a:spLocks noGrp="1"/>
          </p:cNvSpPr>
          <p:nvPr>
            <p:ph idx="1"/>
          </p:nvPr>
        </p:nvSpPr>
        <p:spPr>
          <a:xfrm>
            <a:off x="838200" y="1825625"/>
            <a:ext cx="6422409" cy="4351338"/>
          </a:xfrm>
        </p:spPr>
        <p:txBody>
          <a:bodyPr>
            <a:normAutofit fontScale="92500" lnSpcReduction="20000"/>
          </a:bodyPr>
          <a:lstStyle/>
          <a:p>
            <a:r>
              <a:rPr lang="en-US" dirty="0"/>
              <a:t>In 1990, </a:t>
            </a:r>
            <a:r>
              <a:rPr lang="en-US" u="sng" dirty="0">
                <a:solidFill>
                  <a:srgbClr val="FF0000"/>
                </a:solidFill>
              </a:rPr>
              <a:t>Saddam Hussein</a:t>
            </a:r>
            <a:r>
              <a:rPr lang="en-US" dirty="0"/>
              <a:t>, invaded the small country of</a:t>
            </a:r>
            <a:r>
              <a:rPr lang="en-US" dirty="0">
                <a:solidFill>
                  <a:srgbClr val="00B050"/>
                </a:solidFill>
              </a:rPr>
              <a:t> </a:t>
            </a:r>
            <a:r>
              <a:rPr lang="en-US" u="sng" dirty="0">
                <a:solidFill>
                  <a:srgbClr val="FF0000"/>
                </a:solidFill>
              </a:rPr>
              <a:t>Kuwait</a:t>
            </a:r>
          </a:p>
          <a:p>
            <a:r>
              <a:rPr lang="en-US" dirty="0"/>
              <a:t>Hussein’s goal: Use Kuwait’s oil wealth to help make Iraq the dominant power in the Middle East.</a:t>
            </a:r>
          </a:p>
          <a:p>
            <a:r>
              <a:rPr lang="en-US" sz="3200" u="sng" dirty="0">
                <a:solidFill>
                  <a:srgbClr val="FF0000"/>
                </a:solidFill>
              </a:rPr>
              <a:t>Saudi Arabia</a:t>
            </a:r>
            <a:r>
              <a:rPr lang="en-US" sz="3200" dirty="0"/>
              <a:t>, fearing invasion, asked the United States for military aid.</a:t>
            </a:r>
          </a:p>
          <a:p>
            <a:pPr lvl="1"/>
            <a:r>
              <a:rPr lang="en-US" dirty="0"/>
              <a:t>Remember, </a:t>
            </a:r>
            <a:r>
              <a:rPr lang="en-US" u="sng" dirty="0">
                <a:solidFill>
                  <a:srgbClr val="FF0000"/>
                </a:solidFill>
              </a:rPr>
              <a:t>Mecca</a:t>
            </a:r>
            <a:r>
              <a:rPr lang="en-US" dirty="0"/>
              <a:t> is in Saudi Arabia!</a:t>
            </a:r>
          </a:p>
          <a:p>
            <a:r>
              <a:rPr lang="en-US" dirty="0"/>
              <a:t>The U.S. and its allies gave Hussein an </a:t>
            </a:r>
            <a:r>
              <a:rPr lang="en-US" u="sng" dirty="0">
                <a:solidFill>
                  <a:srgbClr val="FF0000"/>
                </a:solidFill>
              </a:rPr>
              <a:t>ultimatum</a:t>
            </a:r>
            <a:r>
              <a:rPr lang="en-US" dirty="0"/>
              <a:t>, which he ignored.</a:t>
            </a:r>
          </a:p>
          <a:p>
            <a:r>
              <a:rPr lang="en-US" dirty="0"/>
              <a:t>U.S. forces then defeated the Iraqi army and forced it to leave Kuwait.</a:t>
            </a:r>
          </a:p>
        </p:txBody>
      </p:sp>
      <p:pic>
        <p:nvPicPr>
          <p:cNvPr id="5" name="Picture 4" descr="MiddleEastMap1.jpg"/>
          <p:cNvPicPr>
            <a:picLocks noChangeAspect="1"/>
          </p:cNvPicPr>
          <p:nvPr/>
        </p:nvPicPr>
        <p:blipFill>
          <a:blip r:embed="rId2" cstate="print"/>
          <a:stretch>
            <a:fillRect/>
          </a:stretch>
        </p:blipFill>
        <p:spPr>
          <a:xfrm>
            <a:off x="7260609" y="1825625"/>
            <a:ext cx="4758520" cy="3568890"/>
          </a:xfrm>
          <a:prstGeom prst="rect">
            <a:avLst/>
          </a:prstGeom>
        </p:spPr>
      </p:pic>
    </p:spTree>
    <p:extLst>
      <p:ext uri="{BB962C8B-B14F-4D97-AF65-F5344CB8AC3E}">
        <p14:creationId xmlns:p14="http://schemas.microsoft.com/office/powerpoint/2010/main" val="254552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a:t>Iraq: Results of </a:t>
            </a:r>
            <a:br>
              <a:rPr lang="en-US" altLang="en-US"/>
            </a:br>
            <a:r>
              <a:rPr lang="en-US" altLang="en-US"/>
              <a:t>The Persian Gulf War</a:t>
            </a:r>
          </a:p>
        </p:txBody>
      </p:sp>
      <p:sp>
        <p:nvSpPr>
          <p:cNvPr id="81923" name="Rectangle 8"/>
          <p:cNvSpPr>
            <a:spLocks noGrp="1" noChangeArrowheads="1"/>
          </p:cNvSpPr>
          <p:nvPr>
            <p:ph type="body" idx="1"/>
          </p:nvPr>
        </p:nvSpPr>
        <p:spPr>
          <a:xfrm>
            <a:off x="2057400" y="1752601"/>
            <a:ext cx="8229600" cy="4525963"/>
          </a:xfrm>
        </p:spPr>
        <p:txBody>
          <a:bodyPr/>
          <a:lstStyle/>
          <a:p>
            <a:pPr eaLnBrk="1" hangingPunct="1">
              <a:lnSpc>
                <a:spcPct val="90000"/>
              </a:lnSpc>
            </a:pPr>
            <a:r>
              <a:rPr lang="en-US" altLang="en-US"/>
              <a:t>Saddam Hussein remained in power in Iraq.</a:t>
            </a:r>
          </a:p>
          <a:p>
            <a:pPr eaLnBrk="1" hangingPunct="1">
              <a:lnSpc>
                <a:spcPct val="90000"/>
              </a:lnSpc>
            </a:pPr>
            <a:r>
              <a:rPr lang="en-US" altLang="en-US"/>
              <a:t>Because Saddam refused to accept U. N. terms for peace, the U. N. placed an </a:t>
            </a:r>
            <a:r>
              <a:rPr lang="en-US" altLang="en-US" b="1" u="sng"/>
              <a:t>embargo</a:t>
            </a:r>
            <a:r>
              <a:rPr lang="en-US" altLang="en-US"/>
              <a:t> on Iraq.</a:t>
            </a:r>
          </a:p>
          <a:p>
            <a:pPr eaLnBrk="1" hangingPunct="1">
              <a:lnSpc>
                <a:spcPct val="90000"/>
              </a:lnSpc>
            </a:pPr>
            <a:r>
              <a:rPr lang="en-US" altLang="en-US"/>
              <a:t>Iraq’s economy suffered as a result of the embargo.</a:t>
            </a:r>
          </a:p>
          <a:p>
            <a:pPr eaLnBrk="1" hangingPunct="1">
              <a:lnSpc>
                <a:spcPct val="90000"/>
              </a:lnSpc>
            </a:pPr>
            <a:r>
              <a:rPr lang="en-US" altLang="en-US"/>
              <a:t>600 oil fields in Kuwait were set on fire with devastating environmental effects.</a:t>
            </a:r>
          </a:p>
        </p:txBody>
      </p:sp>
    </p:spTree>
    <p:extLst>
      <p:ext uri="{BB962C8B-B14F-4D97-AF65-F5344CB8AC3E}">
        <p14:creationId xmlns:p14="http://schemas.microsoft.com/office/powerpoint/2010/main" val="163660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r>
              <a:rPr lang="en-US" altLang="en-US" dirty="0">
                <a:solidFill>
                  <a:srgbClr val="25939F"/>
                </a:solidFill>
              </a:rPr>
              <a:t>Effects of First Persian Gulf War</a:t>
            </a:r>
          </a:p>
        </p:txBody>
      </p:sp>
      <p:sp>
        <p:nvSpPr>
          <p:cNvPr id="84995" name="Rectangle 3"/>
          <p:cNvSpPr>
            <a:spLocks noGrp="1" noRot="1" noChangeArrowheads="1"/>
          </p:cNvSpPr>
          <p:nvPr>
            <p:ph type="body" idx="1"/>
          </p:nvPr>
        </p:nvSpPr>
        <p:spPr/>
        <p:txBody>
          <a:bodyPr/>
          <a:lstStyle/>
          <a:p>
            <a:pPr eaLnBrk="1" hangingPunct="1">
              <a:lnSpc>
                <a:spcPct val="90000"/>
              </a:lnSpc>
            </a:pPr>
            <a:r>
              <a:rPr lang="en-US" altLang="en-US"/>
              <a:t>Global forces encouraged Iraqi uprisings</a:t>
            </a:r>
          </a:p>
          <a:p>
            <a:pPr eaLnBrk="1" hangingPunct="1">
              <a:lnSpc>
                <a:spcPct val="90000"/>
              </a:lnSpc>
            </a:pPr>
            <a:r>
              <a:rPr lang="en-US" altLang="en-US"/>
              <a:t>Kurds rose up in the north, Shia Arabs in the south but not supported externally</a:t>
            </a:r>
          </a:p>
          <a:p>
            <a:pPr eaLnBrk="1" hangingPunct="1">
              <a:lnSpc>
                <a:spcPct val="90000"/>
              </a:lnSpc>
            </a:pPr>
            <a:r>
              <a:rPr lang="en-US" altLang="en-US"/>
              <a:t>No fly zones established</a:t>
            </a:r>
          </a:p>
          <a:p>
            <a:pPr eaLnBrk="1" hangingPunct="1">
              <a:lnSpc>
                <a:spcPct val="90000"/>
              </a:lnSpc>
            </a:pPr>
            <a:r>
              <a:rPr lang="en-US" altLang="en-US"/>
              <a:t>Sanctions imposed</a:t>
            </a:r>
          </a:p>
          <a:p>
            <a:pPr eaLnBrk="1" hangingPunct="1">
              <a:lnSpc>
                <a:spcPct val="90000"/>
              </a:lnSpc>
            </a:pPr>
            <a:r>
              <a:rPr lang="en-US" altLang="en-US"/>
              <a:t>Food for oil program initiated</a:t>
            </a:r>
          </a:p>
          <a:p>
            <a:pPr eaLnBrk="1" hangingPunct="1">
              <a:lnSpc>
                <a:spcPct val="90000"/>
              </a:lnSpc>
            </a:pPr>
            <a:r>
              <a:rPr lang="en-US" altLang="en-US"/>
              <a:t>Saddam remained deeply entrenched</a:t>
            </a:r>
          </a:p>
          <a:p>
            <a:pPr eaLnBrk="1" hangingPunct="1">
              <a:lnSpc>
                <a:spcPct val="90000"/>
              </a:lnSpc>
            </a:pPr>
            <a:r>
              <a:rPr lang="en-US" altLang="en-US"/>
              <a:t>Civilians suffered miserably</a:t>
            </a:r>
          </a:p>
        </p:txBody>
      </p:sp>
    </p:spTree>
    <p:extLst>
      <p:ext uri="{BB962C8B-B14F-4D97-AF65-F5344CB8AC3E}">
        <p14:creationId xmlns:p14="http://schemas.microsoft.com/office/powerpoint/2010/main" val="37529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74187-004-2B8FA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0"/>
            <a:ext cx="9875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65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oilfires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4615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2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p:txBody>
          <a:bodyPr/>
          <a:lstStyle/>
          <a:p>
            <a:r>
              <a:rPr lang="en-US" altLang="en-US">
                <a:solidFill>
                  <a:srgbClr val="25939F"/>
                </a:solidFill>
              </a:rPr>
              <a:t>Second Iraq War</a:t>
            </a:r>
          </a:p>
        </p:txBody>
      </p:sp>
      <p:sp>
        <p:nvSpPr>
          <p:cNvPr id="92163" name="Subtitle 2"/>
          <p:cNvSpPr>
            <a:spLocks noGrp="1"/>
          </p:cNvSpPr>
          <p:nvPr>
            <p:ph type="subTitle" idx="1"/>
          </p:nvPr>
        </p:nvSpPr>
        <p:spPr/>
        <p:txBody>
          <a:bodyPr/>
          <a:lstStyle/>
          <a:p>
            <a:endParaRPr lang="en-US" altLang="en-US"/>
          </a:p>
        </p:txBody>
      </p:sp>
    </p:spTree>
    <p:extLst>
      <p:ext uri="{BB962C8B-B14F-4D97-AF65-F5344CB8AC3E}">
        <p14:creationId xmlns:p14="http://schemas.microsoft.com/office/powerpoint/2010/main" val="296175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b="1">
                <a:solidFill>
                  <a:srgbClr val="25939F"/>
                </a:solidFill>
              </a:rPr>
              <a:t>Bush Doctrine</a:t>
            </a:r>
          </a:p>
        </p:txBody>
      </p:sp>
      <p:sp>
        <p:nvSpPr>
          <p:cNvPr id="93187" name="Rectangle 3"/>
          <p:cNvSpPr>
            <a:spLocks noGrp="1" noChangeArrowheads="1"/>
          </p:cNvSpPr>
          <p:nvPr>
            <p:ph type="body" sz="half" idx="1"/>
          </p:nvPr>
        </p:nvSpPr>
        <p:spPr>
          <a:xfrm>
            <a:off x="1676400" y="1981201"/>
            <a:ext cx="4038600" cy="4525963"/>
          </a:xfrm>
        </p:spPr>
        <p:txBody>
          <a:bodyPr/>
          <a:lstStyle/>
          <a:p>
            <a:pPr eaLnBrk="1" hangingPunct="1"/>
            <a:r>
              <a:rPr lang="en-US" altLang="en-US" sz="3000"/>
              <a:t>The United States will attack first against any nation that poses a threat to the security of the United States or its allies</a:t>
            </a:r>
          </a:p>
          <a:p>
            <a:pPr lvl="1" eaLnBrk="1" hangingPunct="1"/>
            <a:endParaRPr lang="en-US" altLang="en-US"/>
          </a:p>
          <a:p>
            <a:pPr eaLnBrk="1" hangingPunct="1"/>
            <a:endParaRPr lang="en-US" altLang="en-US"/>
          </a:p>
        </p:txBody>
      </p:sp>
      <p:pic>
        <p:nvPicPr>
          <p:cNvPr id="93188" name="Picture 5" descr="president_bush_immi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1"/>
            <a:ext cx="48006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3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Fast-forward to 9/11 . . .</a:t>
            </a:r>
          </a:p>
        </p:txBody>
      </p:sp>
      <p:sp>
        <p:nvSpPr>
          <p:cNvPr id="3" name="Content Placeholder 2"/>
          <p:cNvSpPr>
            <a:spLocks noGrp="1"/>
          </p:cNvSpPr>
          <p:nvPr>
            <p:ph idx="1"/>
          </p:nvPr>
        </p:nvSpPr>
        <p:spPr>
          <a:xfrm>
            <a:off x="838199" y="1825625"/>
            <a:ext cx="7132093" cy="4351338"/>
          </a:xfrm>
        </p:spPr>
        <p:txBody>
          <a:bodyPr>
            <a:normAutofit lnSpcReduction="10000"/>
          </a:bodyPr>
          <a:lstStyle/>
          <a:p>
            <a:r>
              <a:rPr lang="en-US" dirty="0"/>
              <a:t>Hussein had been allowed to stay in power in 1991.</a:t>
            </a:r>
          </a:p>
          <a:p>
            <a:pPr lvl="1"/>
            <a:r>
              <a:rPr lang="en-US" dirty="0"/>
              <a:t>The U.S. and its allies did not want to have to build a new government in Iraq at that time.</a:t>
            </a:r>
          </a:p>
          <a:p>
            <a:r>
              <a:rPr lang="en-US" dirty="0"/>
              <a:t>In 2002, President George W. Bush pushed for an invasion of Iraq.  He claimed Iraq had</a:t>
            </a:r>
          </a:p>
          <a:p>
            <a:pPr lvl="1"/>
            <a:r>
              <a:rPr lang="en-US" dirty="0"/>
              <a:t>WMDS (Nukes, Bio, </a:t>
            </a:r>
            <a:r>
              <a:rPr lang="en-US" dirty="0" err="1"/>
              <a:t>Chem</a:t>
            </a:r>
            <a:r>
              <a:rPr lang="en-US" dirty="0"/>
              <a:t>)</a:t>
            </a:r>
          </a:p>
          <a:p>
            <a:pPr lvl="1"/>
            <a:r>
              <a:rPr lang="en-US" dirty="0"/>
              <a:t>Connections to Al Qaeda</a:t>
            </a:r>
          </a:p>
          <a:p>
            <a:r>
              <a:rPr lang="en-US" dirty="0"/>
              <a:t>Many other nations wanted more of an investigation before invading Iraq</a:t>
            </a:r>
          </a:p>
          <a:p>
            <a:pPr lvl="1"/>
            <a:r>
              <a:rPr lang="en-US" dirty="0"/>
              <a:t>U.S. invaded in March, 2003</a:t>
            </a:r>
          </a:p>
        </p:txBody>
      </p:sp>
      <p:pic>
        <p:nvPicPr>
          <p:cNvPr id="1026" name="Picture 2" descr="http://www.americanpopularculture.com/htdocs/assets/george_w_bush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827" y="4248581"/>
            <a:ext cx="3828617" cy="260465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hussein.jpg"/>
          <p:cNvPicPr>
            <a:picLocks noChangeAspect="1"/>
          </p:cNvPicPr>
          <p:nvPr/>
        </p:nvPicPr>
        <p:blipFill>
          <a:blip r:embed="rId3" cstate="print"/>
          <a:stretch>
            <a:fillRect/>
          </a:stretch>
        </p:blipFill>
        <p:spPr>
          <a:xfrm>
            <a:off x="8908473" y="1027906"/>
            <a:ext cx="2445327" cy="3220675"/>
          </a:xfrm>
          <a:prstGeom prst="rect">
            <a:avLst/>
          </a:prstGeom>
        </p:spPr>
      </p:pic>
    </p:spTree>
    <p:extLst>
      <p:ext uri="{BB962C8B-B14F-4D97-AF65-F5344CB8AC3E}">
        <p14:creationId xmlns:p14="http://schemas.microsoft.com/office/powerpoint/2010/main" val="79688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05000" y="30163"/>
            <a:ext cx="8229600" cy="1143000"/>
          </a:xfrm>
        </p:spPr>
        <p:txBody>
          <a:bodyPr/>
          <a:lstStyle/>
          <a:p>
            <a:pPr eaLnBrk="1" hangingPunct="1"/>
            <a:r>
              <a:rPr lang="en-US" altLang="en-US">
                <a:solidFill>
                  <a:srgbClr val="25939F"/>
                </a:solidFill>
              </a:rPr>
              <a:t>Leading Up To War</a:t>
            </a:r>
          </a:p>
        </p:txBody>
      </p:sp>
      <p:sp>
        <p:nvSpPr>
          <p:cNvPr id="97283" name="Rectangle 3"/>
          <p:cNvSpPr>
            <a:spLocks noGrp="1" noChangeArrowheads="1"/>
          </p:cNvSpPr>
          <p:nvPr>
            <p:ph type="body" idx="1"/>
          </p:nvPr>
        </p:nvSpPr>
        <p:spPr>
          <a:xfrm>
            <a:off x="1905000" y="1143001"/>
            <a:ext cx="8229600" cy="4525963"/>
          </a:xfrm>
        </p:spPr>
        <p:txBody>
          <a:bodyPr>
            <a:normAutofit lnSpcReduction="10000"/>
          </a:bodyPr>
          <a:lstStyle/>
          <a:p>
            <a:pPr eaLnBrk="1" hangingPunct="1">
              <a:lnSpc>
                <a:spcPct val="90000"/>
              </a:lnSpc>
              <a:defRPr/>
            </a:pPr>
            <a:r>
              <a:rPr lang="en-US" dirty="0"/>
              <a:t>United States identifies Iraq as a threat</a:t>
            </a:r>
          </a:p>
          <a:p>
            <a:pPr lvl="1" eaLnBrk="1" hangingPunct="1">
              <a:lnSpc>
                <a:spcPct val="90000"/>
              </a:lnSpc>
              <a:defRPr/>
            </a:pPr>
            <a:r>
              <a:rPr lang="en-US" dirty="0"/>
              <a:t>Broke cease fire agreement 17 times</a:t>
            </a:r>
          </a:p>
          <a:p>
            <a:pPr lvl="2" eaLnBrk="1" hangingPunct="1">
              <a:lnSpc>
                <a:spcPct val="90000"/>
              </a:lnSpc>
              <a:defRPr/>
            </a:pPr>
            <a:r>
              <a:rPr lang="en-US" dirty="0"/>
              <a:t>Repeatedly kicked weapons inspectors out of Iraq</a:t>
            </a:r>
          </a:p>
          <a:p>
            <a:pPr lvl="3" eaLnBrk="1" hangingPunct="1">
              <a:lnSpc>
                <a:spcPct val="90000"/>
              </a:lnSpc>
              <a:defRPr/>
            </a:pPr>
            <a:r>
              <a:rPr lang="en-US" dirty="0"/>
              <a:t>Police once held inspectors in parking lot for 2 days at gunpoint</a:t>
            </a:r>
          </a:p>
          <a:p>
            <a:pPr lvl="1" eaLnBrk="1" hangingPunct="1">
              <a:lnSpc>
                <a:spcPct val="90000"/>
              </a:lnSpc>
              <a:defRPr/>
            </a:pPr>
            <a:r>
              <a:rPr lang="en-US" dirty="0"/>
              <a:t>US points to evidence that Saddam is developing Weapons  of Mass Destruction (WMD’s)</a:t>
            </a:r>
          </a:p>
          <a:p>
            <a:pPr lvl="2" eaLnBrk="1" hangingPunct="1">
              <a:lnSpc>
                <a:spcPct val="90000"/>
              </a:lnSpc>
              <a:defRPr/>
            </a:pPr>
            <a:r>
              <a:rPr lang="en-US" dirty="0"/>
              <a:t>Could be used against Israel or sold to terrorists</a:t>
            </a:r>
          </a:p>
          <a:p>
            <a:pPr marL="914400" lvl="2" indent="0">
              <a:buNone/>
              <a:defRPr/>
            </a:pPr>
            <a:endParaRPr lang="en-US" sz="1400" dirty="0"/>
          </a:p>
          <a:p>
            <a:pPr eaLnBrk="1" hangingPunct="1">
              <a:lnSpc>
                <a:spcPct val="90000"/>
              </a:lnSpc>
              <a:defRPr/>
            </a:pPr>
            <a:r>
              <a:rPr lang="en-US" dirty="0"/>
              <a:t>President Bush declares Saddam Hussein a threat to the safety of the United States</a:t>
            </a:r>
          </a:p>
          <a:p>
            <a:pPr lvl="1" eaLnBrk="1" hangingPunct="1">
              <a:lnSpc>
                <a:spcPct val="90000"/>
              </a:lnSpc>
              <a:defRPr/>
            </a:pPr>
            <a:r>
              <a:rPr lang="en-US" dirty="0"/>
              <a:t>Issues Feb. 2003 as deadline for Saddam to step down from power</a:t>
            </a:r>
          </a:p>
          <a:p>
            <a:pPr lvl="2" eaLnBrk="1" hangingPunct="1">
              <a:lnSpc>
                <a:spcPct val="90000"/>
              </a:lnSpc>
              <a:defRPr/>
            </a:pPr>
            <a:r>
              <a:rPr lang="en-US" dirty="0"/>
              <a:t>Deadline ignored</a:t>
            </a:r>
          </a:p>
          <a:p>
            <a:pPr eaLnBrk="1" hangingPunct="1">
              <a:lnSpc>
                <a:spcPct val="90000"/>
              </a:lnSpc>
              <a:defRPr/>
            </a:pPr>
            <a:endParaRPr lang="en-US" dirty="0"/>
          </a:p>
        </p:txBody>
      </p:sp>
      <p:sp>
        <p:nvSpPr>
          <p:cNvPr id="97284" name="AutoShape 5" descr="data:image/jpeg;base64,/9j/4AAQSkZJRgABAQAAAQABAAD/2wBDAAkGBwgHBgkIBwgKCgkLDRYPDQwMDRsUFRAWIB0iIiAdHx8kKDQsJCYxJx8fLT0tMTU3Ojo6Iys/RD84QzQ5Ojf/2wBDAQoKCg0MDRoPDxo3JR8lNzc3Nzc3Nzc3Nzc3Nzc3Nzc3Nzc3Nzc3Nzc3Nzc3Nzc3Nzc3Nzc3Nzc3Nzc3Nzc3Nzf/wAARCACQAPADASIAAhEBAxEB/8QAHAAAAgIDAQEAAAAAAAAAAAAAAwQFBgECBwAI/8QAORAAAgEDAwIFAgQGAQQCAwAAAQIDAAQREiExBUEGEyJRYTJxBxSBkSNCUqHB0bEzQ2LwFjRTguH/xAAYAQEBAQEBAAAAAAAAAAAAAAABAAIDBP/EAB4RAQEAAgMBAQEBAAAAAAAAAAABAhEDITESQRNR/9oADAMBAAIRAxEAPwCUijG++fvwKY0McEHAHJx/xRFQkjYYxxjYUQMurRtqrpOmKAiBXOknA7mmlR/MDiTSuN105JrKKpc8qfciiyx6YxKJWXTxgD1fFSjLI5ZI1Pp5YDnFEmbXpVgNK7Dai20JFuWIcs/1e9DAZTpwVHt3pXoaAajqPJ327V6XzA+GXb+UnjFFgVTcaD6iRuKYuyFVFkP2PtRs6JKdB1FnHYHGwrAdUySzE4O5G9EDKGxnJB78VgRBznHyM96vGbDdoG8sFgwz78n/AFRzuNsYO+KDGPUpyw+SaYwF9O4H/NVM9CkGY2Xb4AqLJIOAQTye2KlZxKYJEhIWVh6NQyM/NVyS166Mj85Y5xn/AOuf90GnQQDnOT79q5F1mcxddv8ALDeVtyPmrJ4tuuo20JkbqUaPGMh4QVBPtXM7m+e4leSaQvITuxHeudqh/wA4Rhi5UZJwRya0a8Ea5Dfpiol5NTZ1Z+a8y+g7n9aDaYnvpZCAHIXPA2oYmkc5Lkj2pZVUH1ggdsUVGXPp49qtDY5lY7Ft/msB5NB0ucHbGaWlkycc4oYkYHINOilYOoTwxiNXIUbY96l7XqM3kECZdPOknmqmZSTnvW4l75wfepOm+HusxzqsUzBXUYx71Z7eRZAMfSOAK4pBcujLIjHI/c1cugXUHUIwrXUysB6kWQg5+Kd7Ui4JOZLtg52X6RjYUzdMG0BdJbkYOBUZadGsLhSwkuHydx5xFOL0SytpElhRzICdy5OKuyNKvlx6wfjONqEIizga8Y9TEjv7VISL6N91HvwKCiHQcbF22zTLtmpUHJxjf2FHjiUPqYZPBNarhVBbCk4POKaiQMD9RAOwHH3rWzphI9WPSW32I4Fekt4ppVKl9EZ+obZPxW9y5YCOPAdtjg8Ct1hQqiMdl3HqxvVsaHiQxgkFsZ7nc0KcLqGkYH9zWJGIA0tvjk1rqkVuF0jffk0r5rRoBJOF3XK/ynB/etZVjdxECSV3OdxRPrvFC4RSv05/zWToM7gBDjsDiqdChKfMIVhn5XYVuYnRgTvg96JHLFHGzkKDnf2rFsS6vK7A/GdhVO0NDpkBbTvncn/FHI2yc4PvQIWBBwAD80QkLv8A3zmrxRtkBTnP+ah+ollhkIJAUHAG37mpRn0ofUBt+9U/xRePdWP5W0RlikOmaYdx7Cs6ajmvjPqf5y/dFYSFNKsVHpQgbgHg1UpPdc1P+KxD06cWlpkDGW35+9VwBnOV++M1iivBvjJo8CNO+gE5+aWUEPuPvVp8K9O80m5YDbjJrOV1EHY+E7y9XzEJVOMsME/pTy+CLzUEXSCTtqO5/arjaloY13wO5p+znY3BOVIX6RnJIry3lyd8cIpT/hzcBA0lxv7RptSw8DyrjMbMAcE8Yrp4vEyYyjKScheaXYzszAIhHYBsVf0y0bxxzd/BJGQCxONu2KgerdAuunnUUYx/1EV2N5rdcmZZEcD6SppOeGC6UrKodSO9M5rsXjjiiFhxzTFjcta3SSEkDPKnBq0eMPDqW8bX/T/oH/UTuPmqePWCccc16MM/qbjlZ8+uqeHb9yYzLgq4yWU8/f5q2nDBd2weB2/WuYeCpGKYnfCZ0j35rp9vGojiUMWG2N85rom06a4mAGTmlmnUFi+pSi4GrYZ+KfdSFIBLY7fFAeMOpVhqHPxToaP+ckhBIZcj6cb0ZDJobGoADgGhW1s7zghmCAYZD7020AW68sv/AAyMlAO4rSaw2dwcnCaj7k7Ct5YDKpWRkKqfW2cAUeONzcSMZHZGxpj7CtkgWOWSVmLI27IwyoAqh3AfykoAEcq+UdgeTXvykpcMWVfc0xAYngzDIWTkNnj7HtXnjEkHlqzacbsT6jUPAXgKzKzEY9xzXp4B5yspUFxgA8k0a5jTyo9S4VCCGbalrmVLmaNY0LSR7q3GPsaWXpLd4T/FdFB5ArbYxeXbEPv9RGFFbpGk0/m3Gppvp98UxHaR52X0nfA4zVEFa2ssoyZ0J74Gwo72bEYEpxj6sUSJVhlZYx6eSBxmj6hg+rjuRxUJ6rHiLqtp0S1P5gzXM8iny7a3TVIR/UewFUm98Z9IvIvy1rM6FgNaSKRj4zVj65e2thdXnUCZpbiZNMQjXcIBua4Vcusl25hJAdiQTzRbrx0nhnxPOkvU5AmnSuANJzUYi7bcnsK1lBDHOc1lARueK51l6NS8mO2e1XXw2Ao0gkgDnFQvQOkm8bzGyF1dhxV3MENjYsYwMlCvHuK48mf43jjtqeswpGdYK7kZJ3pS28SpE7FHiAzuH7j4qttZ31w7KC5Gdwd61uPDHVwqslpI4bgr3rnMca39ZTx1OwuYuoQa4GCvlWOnevXqSgnyxr1HBjJx/euW2k3WunOqSGe3C7HIIyKunRet3d/cLFKQyDlsbmsZ468axzt9S4knEgUXMyFQQYnTUo//AGFLXd3LGvmSxgnuUOcVKMIorpzcSgRiPOKh7nqfSEJLSoZFOwJwBWMY6ZXpHzX4uVOlNaEYbPt32rnksa2PU54iR5aPj1DtV2ury3upTILiNM8PG2Miqf18rJ1W4IbPGD77V6eJxzsqw9HtbtT5dumEkGQQwwf9V0TpKSrHEszZZR27/euceFeqxmGMOrm4gGMgZDDtmundOZHijlQadYB4rvHNIPGHiK+44HIpG0ZZGaNiCyHGxzUhKoNu4PpyOBzSUtsyqksIBlUY0jhh80ylMO4t2EilRv6w3JHxTcEepDKQCXOcAb0lEgnSIzCPzgdgrfT/ALpie1lWIP8AmZDEG3QbZH6Vv2OZmSeGH0vIiMNyinJrCXLOMwwyOuNy3pA/3R7WCFQrRRoA3fG5/WjTkphFXOTwo/5rOtFHxfmZfSssSKOAsf8AutmtpWGHu5Se+jC4H6UeOT8wxUK2V2OFxRZ4mXJUk7Y3G1LWyL2kIXU2tzxl3Jo6jSBp2GNjWXPpbAyfc8ViJvR8Y3NO2btqwIOVyCDnbvRopiRockHHAO9ABbA9PJ5zXjECFYABh+9CMRRBXUhjJntTEwBgb0hjp3GcbUnGcOoOkEHZc0LxKksnh2+it8+c8elSh3Bpm1+uY+Pb63tWEiXccko/h+WJAdK+2xrl8oWSQvGCvyakOpztMDGqIIo2Pq8sBi3cE96RiKgkyZIIwMGs2tUrIjA+rI+9ZXU2ABj4qR/L6owxIUd9TUMIkTgKGJK7EjmubK0eGXEcEUaBdRYBt+RU91C1PlmRQWXYFeymq74fi0yI+cJnYe9XW3mt3VUkQMSMHfavJn1Xp45uKx5vUF1N06zWUj0vM59Kn4Ar12viGLpjXk1/JMuSPLsymYzjbUMZq220Ulo7CC3MkROcqNhSvUTa3TMrW0rTnA/hQkY/WiZ6dPhRLfqvWlYLeLLdpIPpljJP6Va/C1p5cmu4BiL76CMEfFGewPS/XPHJHOw1ASNkge9P9GiEmZ5zkk7MdyaM85fBjx9oLr35u760emdOILyLqZnYBUX3JqH6j4OmCMR1np8soG6Ry8frVk6/022u76ISySxRkEO8ZAdh7D/+1EeMbXpskFtZdD6dZxRx6dU7Ai4Y98knG/xW8NRnkxUi7sru0kMc4yR3zkUrqJbLHLD3qVninima1nYsqfRvnA+9RNwMTMB2OK9GN2896WXwI4TrBc/S66D75PsO9ddsMBVAOAeTjeuP+HbGXVDcRNHs4Jkz9IrrXT5gzI2rfPOf+K6QJl4lCFSPQRwOTSD2rIha3leMnfTnIqSz6ctsT396Vl/6DMM88Y5q3umf4adXdfzCasow1YXAAFS8N0pi1tqeJ+57Up0+4SJpFGXj4OBkftRLUw/xIG1+S51plcFftWt66ZhuzUxsQS/kseSNxTDFQxUs327mvNLFbwiNMyuwGM7nFao6qitINRPO+SPipqAJKRMwET5QcqRg0Wa5kxodMkD/ANNAW4zd+X5REeNmB5re4w7bIRUbSmTuoU7+52FYQ6QpOc8Z7VtJhVOX3OwzwK1iUkdj89hTL0LBPLc40qFHvWWVkA7A+/Jolm3ckEjuRtRbgoSJCCAKJAQLlLpMqctxgVJDX5LDAZj/AC9jSpX16xqw2wPNSKKxTG+MZx71vuQW9OAeP+jHw91CSCKWMwXzGVVYEGIdx81TIj5k7LCurA2z2rvv4o9Eg6v4ZleZ/IPTyZ/NCZKrjBH2rg1hGsd0jEa432DfFcqt7NSIMjcN/VgYyaGFYvpRlUAd+RTsyKARE2BnIoKvplLyJgnjHc1k6N9PvDDiMMMAVJWvU2E/lmTSg3Ye9V8RsUDFSpGc4/xReko8l8DI2FJ7965Z4StzKx13oLrcW+dTsxGw4AoXVuvN04fkOlRh7+UkZ50j3+1Qj9aTpdqIowDOfoUf5oHSr6DpMs1/dT/meoTrh1Qf9Nf6a83xXomeozFNZKrNe9QWS7fbMj7fp7VNdJ630+GyeMxpLJ/K4O1Um46LY9TlurhT5KINRLONIPxVfiW9jMi2kmtYhqwTg4+3et/zmQvNqug9auYrhVCsqSZGk53pGQLpK9Qt9eR6Hjx/eqf5/UFlV5o2VdjqYZ2+KvFhOk1uj8MV55NFwuInJMld6nDEyu9vEQkY3JXGapUoJdiMbmrx4i6oDbTwA8enHeqjbWktyylELjuqkZP7134nLk9E6ZeeQ6rIzeX/AEoMsT8V2DovR4MW935UiMQGw7Gqb0Ppk/mxslm6uNxqjG36102zaaO2iSYFnA3JG1dmEkyejfGO596V9OgjOPampGzGSBkjuRUcZkOpfUnyy81QfqZgdYkIAXKnORxWst2Zbu3liYaTlHOO9K2lxAWEcinAOlMKfX+1FufU8aLGEEcmoswwRW+xIdEhhcsrfVhdWeD7YowLFyAmAdyWbJNClfcr5ahcc+9aKzaxqJBA+omrcW6JJE/noyppixvvuDTBcNGEkGD7A8/ehiZpJlJwExu3JzXmCnfOk/PeqU7/ANYkiiUgqQf/AB1UFA2CFZSQf2ozR4wuwB/lxk0qGKStqPp4wO1OlDlvMIlJPPc9hW1y8coEYbIcbsTjFKB1KEMf32Ga2iIRlZyPV3birehs/oVIgofYe/8AijQjTGR7jfFKFzoOjdcbE9qNCzLGoPpzz3JqyuoAeqWsF5027sb1C1tcxmORc9j3z2NfP3WvDEnR7qWCzmM8Q3VmGG0/Nd96vG9xatF5jxj+YoRmqH4oxBY+cI0f0ZBaiRqRyR0dAFfJdPnArW2xKQzgZ7HO1bXpZ5tR2Zj9Pb9axAB5ZLnQDsc/4rPiNyAErpOQDg77/pW9hJ5Jk23B4J3Jpe3LambSSMZDe1eE2gmfA1diazlE3nv2W/MkoOTgrvnB7UGTqdxczyYViucqqDbPfNRsup2O55zvTtnJ5J9D+WQurIP/ALuazIdjtf3SYS5SRY+y9j96xb9TRC4cHJIwwO6/Y1LdPvZkt5JLhYzAEYqHXdmxtSF2sF3bLMbREkYkZRsVHU0csL6O/s54ptPpBOF227frTfTr0RKy6xlRiqXIJrdyqsyg+3tTllO40tvgck96ssdiXVe6hK0s8me7VJdD0GJEuYBIhOM43H61H3MGptUf8wzqO+anPDkUgdI2XMJ3farFb3XSOiQxxWiKgJCjYE8VKrqyDnVuNs7VF9IXRAF2bJyNJ5FSq4yuRkDtW72LezgZTvqB/WkTcp6xICUzu/IFS6LHoBCKRgbDiklkt4i6uqJluSNqsUFDcRB1MuFkB2YNn9x2qYVS6sVCkv3LbcbVBPOjxGMIulxlkJ5ra2nntm0W4Ohm0hC2rHtvXTe/AmVl81F9OrbffYHNbOBMOFGO5FJR/mxJJFNMrkDUNCjA+DR4FklQMrnCjcnis2diPRef5+hmChcHPJYUxPH5gwHKkHkcmtUV2kjbzDoXn5rMjQ+YIyXMjH+U/wBzVj0dsapcACTOPbmkmmJkZEVt9s9s08tvDrHmn0/0g70ORJfOKRQxCIk4ycnFO0GIcBWZ3Ljt2FbrKDu/qAp2MRrFgoSf6RS8qoXzoGTx7ChPZydSkke5puFgE2O+Mau9aWuWwGiTb+btTtsY2JChSff2p+hQHXWhxqC99t65p+IkT21srTnCf9qMHc/eurTNthAdTcfNcu/E2LygZLlwsbYKljuT8e9ErWLkN1I3m5wPfA4oVqJJ/wCGvC9z2+K91C4EspEalVXYfanujxFl1j6Qex2rKFijkW3wWOnjal+pOCoVC23Y8U/cnTHI5IJ14GNgfelbKwmuWEr922J4o2ScEUpLKBvp5x2prplqZZNDqTp9QA5ONqnks9CLkAE51sB3pyyjhhdNK4xkaves3IELzp6mEAudAAXSBuBSU0IM+oxMpQArGR6Tj/dXvpzwGfzJYvMOjZcZ1bbVsemwrAtzcR+Y0asTHgbnBwDVC5n1aMLBA5+rThsjvnNMdPt9VirFQXVdSNjk53FMXMGqFknUyBwCAp+k1p09XhJQOdCjUB2p8SRls7VgrIpQsDnI4NNdOiETqYmOMAn5qOcu6llDFM583Pf2xT3TCVCyKSQ53xyKVV36KVNqOVLb4xUozYCBc7ncY5qL6ZKrgoxx/Sc7kU/PkLnfb9zUEosucAHYDj2pdW855DpzvjB4rWM6olxnccUtHLJHM6cr2UDaqd0w+llbRhhJpXV9OASQfjFHS3hkcQrIwZSCcjBz/mlys5uFJVo8jJaP1H++1F1nUD6wx5eRBn/muvQpg25/MAROowCGCsBt80xbxIF0CXUueRkjNBtrQKdTSeYx32ogtcsdU+jB+hfTkfNYvol2cS31D0kFSBvxXoLCKMhtKg7gtiiW8MSPqjkV2PbOQKYUqH9T+o75PAq7a0z+UiDBgAABjJHNeFpHnI4PbuaUvLu6W5EdsysMA7pkmqN4s/E2LobSWvTniv8AqA9LED+DCfk/zH4G1MYsdDkhiCkqMAbaRSk8N0wV7SJHTHDITXz9e/iN4uvCxk63PEM5CwKsYH7Cou48V+IbgBbjrvUXA4BuGH/FO+lp9MxFoY2kvVjhRRku50Kv6moX/wCS9GjkdY/E3SUGf/yqT+9fNvUOrX/UdIvL25ucDA86Vmx+5pREzueO+BtRtafR/XfHvRugdNN03ULfqlzICIYIJAxc+7EfSK41fT+IfGlzddUuAZIrcbvxHEOyqKrDBVQ4xxzivof8P+k2b/hbGCq4kjMkjYyS2Kp3S4IsSQSJ5hzht8jmpaEmK2YY0qoyQu3ehdRtFivXicny0kJUDkjtWBPGYCzBwhODtvWcpowVwly6xI2VUerNWDpNvEkayfUkY0huwPcVU7Uap2j80KM847VdOjSLBaxroVgSWCvsDnufis3pJ3plijiPWRh5gAr/ACP+Klz0yyQktDC2Bq3HucbVD2dyrwK0zBmiY/ykAd9qlLK7juZVkLBS241DhT8Vi3sF71YUhLrCUjQAELyR8VVuodSu5E/Lx5gtEY6QPqb5NXVpPMQPLoAzlsDGBS/k2l+8sDpGqrvr7596uy5heSAYKFkcY0Ae52zRLBdNwYpACq7NvjfFSnXbSzN3GieiSIZdQNtOaiIZgqTyelRkMAeRvzWoXrgohMaFhnfc7CrP0ERy2+jK6yBk9qqnU5GVw6HKsMldOADUz4Ym6dfT/lrgMs7cDVgN8itCrsECQRowUAbhvb7UyzqImOSB/c0gegWBOnRJxyZTtWH8OWQJ0SXCD3847/arvxbTdrJmNMg70nPci26g0Ujgowz8LRLGMQQLEGIRV06s5JoU1pbjzZGBJZdLb70QSpuGG2nk8xo1Yncse9Zube2Qgxwwp3wyjf7UuwCgCIAAnfGRWw16gANic6m3I+2a7Xsm7G6ZpFi0gKBtgYqUVEdlEiBiNgMZpSArto2OME9zTcALOFAJJ7LyfvWbN1kzCkaqFWNRjsowB96H1C5t7S1lvb+VILWJdUkznYD49zVM8Y/iL07w+rWnT2S/6iPqSN/4MR/8mHJ+BXHfEXibq/iO587q17JMP5IR6Y4x7BRtRppavGf4nX/VZJrToZax6cRo1jaaZf8AybsD7Cuels9zsf71j2ya8Pf+5qDUkDeguSTtxRXOd+1ahcmpBhfYH9KMo0jH9qzjSMcfas4zkd/apBuMqc+1d8/Di4kk/DpI45MfwmUH964PjIP/AKK7P+Ds0UnhfyjKfMSZ0MbbD3yKcbpKN4phaJ8FdMm5LY5qsvM5QwpwRuO9dk8X+GRKskyuThS0bMM/pXK73pksEjzsrDRs23IqyMKQ5hYZKLFpx7s9TdlPJfKyRSSeaQFCEce1QXnp+YBXVGDwTxn/AFUz0+VYn1JPibRzjAY+/wC1c6losQI1d7q4Z0jIVh/KCPanj1UJcP5MiaSuApAAx23qvwXRWFUkkSb+IWA1c5FY6hdxCYBDEJHX6QMhR3Jrn2tLB+daRnIP0oMseNu1YW5jjsbloJkDa9WAdyv9IqBt0l8sjzF1ZLl2OFxUN1PqSQaollwFGNu7dzTpDX10guZJJ3YRKNJ0HdhyKi5rmL8uQXwZB6lFRNzctI4y50jfFAkkJPJ33rpIk3cX0M9lGjsAwPGP70gbhoZI5beUrJGQyuOxFIrngUVQWGO47U6ToXS/xJjESJ1ewkeQDDTW7Df50n/dWvpfibo3V3CWd8vnHby5x5bfoDsa4tj96xjcYzn39qQ77GSFZWON8Z71HdTuk6ZZNNPcN5LNjSq+ok1zPo3i/q3SBoWVbmAf9ucZI+x5FWVvGHRutWi2vUFmsXLA5PqXP3FEikf/2Q=="/>
          <p:cNvSpPr>
            <a:spLocks noChangeAspect="1" noChangeArrowheads="1"/>
          </p:cNvSpPr>
          <p:nvPr/>
        </p:nvSpPr>
        <p:spPr bwMode="auto">
          <a:xfrm>
            <a:off x="1524000" y="-655638"/>
            <a:ext cx="2286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7285" name="AutoShape 7" descr="data:image/jpeg;base64,/9j/4AAQSkZJRgABAQAAAQABAAD/2wBDAAkGBwgHBgkIBwgKCgkLDRYPDQwMDRsUFRAWIB0iIiAdHx8kKDQsJCYxJx8fLT0tMTU3Ojo6Iys/RD84QzQ5Ojf/2wBDAQoKCg0MDRoPDxo3JR8lNzc3Nzc3Nzc3Nzc3Nzc3Nzc3Nzc3Nzc3Nzc3Nzc3Nzc3Nzc3Nzc3Nzc3Nzc3Nzc3Nzf/wAARCACQAPADASIAAhEBAxEB/8QAHAAAAgIDAQEAAAAAAAAAAAAAAwQFBgECBwAI/8QAORAAAgEDAwIFAgQGAQQCAwAAAQIDAAQREiExBUEGEyJRYTJxBxSBkSNCUqHB0bEzQ2LwFjRTguH/xAAYAQEBAQEBAAAAAAAAAAAAAAABAAIDBP/EAB4RAQEAAgMBAQEBAAAAAAAAAAABAhEDITESQRNR/9oADAMBAAIRAxEAPwCUijG++fvwKY0McEHAHJx/xRFQkjYYxxjYUQMurRtqrpOmKAiBXOknA7mmlR/MDiTSuN105JrKKpc8qfciiyx6YxKJWXTxgD1fFSjLI5ZI1Pp5YDnFEmbXpVgNK7Dai20JFuWIcs/1e9DAZTpwVHt3pXoaAajqPJ327V6XzA+GXb+UnjFFgVTcaD6iRuKYuyFVFkP2PtRs6JKdB1FnHYHGwrAdUySzE4O5G9EDKGxnJB78VgRBznHyM96vGbDdoG8sFgwz78n/AFRzuNsYO+KDGPUpyw+SaYwF9O4H/NVM9CkGY2Xb4AqLJIOAQTye2KlZxKYJEhIWVh6NQyM/NVyS166Mj85Y5xn/AOuf90GnQQDnOT79q5F1mcxddv8ALDeVtyPmrJ4tuuo20JkbqUaPGMh4QVBPtXM7m+e4leSaQvITuxHeudqh/wA4Rhi5UZJwRya0a8Ea5Dfpiol5NTZ1Z+a8y+g7n9aDaYnvpZCAHIXPA2oYmkc5Lkj2pZVUH1ggdsUVGXPp49qtDY5lY7Ft/msB5NB0ucHbGaWlkycc4oYkYHINOilYOoTwxiNXIUbY96l7XqM3kECZdPOknmqmZSTnvW4l75wfepOm+HusxzqsUzBXUYx71Z7eRZAMfSOAK4pBcujLIjHI/c1cugXUHUIwrXUysB6kWQg5+Kd7Ui4JOZLtg52X6RjYUzdMG0BdJbkYOBUZadGsLhSwkuHydx5xFOL0SytpElhRzICdy5OKuyNKvlx6wfjONqEIizga8Y9TEjv7VISL6N91HvwKCiHQcbF22zTLtmpUHJxjf2FHjiUPqYZPBNarhVBbCk4POKaiQMD9RAOwHH3rWzphI9WPSW32I4Fekt4ppVKl9EZ+obZPxW9y5YCOPAdtjg8Ct1hQqiMdl3HqxvVsaHiQxgkFsZ7nc0KcLqGkYH9zWJGIA0tvjk1rqkVuF0jffk0r5rRoBJOF3XK/ynB/etZVjdxECSV3OdxRPrvFC4RSv05/zWToM7gBDjsDiqdChKfMIVhn5XYVuYnRgTvg96JHLFHGzkKDnf2rFsS6vK7A/GdhVO0NDpkBbTvncn/FHI2yc4PvQIWBBwAD80QkLv8A3zmrxRtkBTnP+ah+ollhkIJAUHAG37mpRn0ofUBt+9U/xRePdWP5W0RlikOmaYdx7Cs6ajmvjPqf5y/dFYSFNKsVHpQgbgHg1UpPdc1P+KxD06cWlpkDGW35+9VwBnOV++M1iivBvjJo8CNO+gE5+aWUEPuPvVp8K9O80m5YDbjJrOV1EHY+E7y9XzEJVOMsME/pTy+CLzUEXSCTtqO5/arjaloY13wO5p+znY3BOVIX6RnJIry3lyd8cIpT/hzcBA0lxv7RptSw8DyrjMbMAcE8Yrp4vEyYyjKScheaXYzszAIhHYBsVf0y0bxxzd/BJGQCxONu2KgerdAuunnUUYx/1EV2N5rdcmZZEcD6SppOeGC6UrKodSO9M5rsXjjiiFhxzTFjcta3SSEkDPKnBq0eMPDqW8bX/T/oH/UTuPmqePWCccc16MM/qbjlZ8+uqeHb9yYzLgq4yWU8/f5q2nDBd2weB2/WuYeCpGKYnfCZ0j35rp9vGojiUMWG2N85rom06a4mAGTmlmnUFi+pSi4GrYZ+KfdSFIBLY7fFAeMOpVhqHPxToaP+ckhBIZcj6cb0ZDJobGoADgGhW1s7zghmCAYZD7020AW68sv/AAyMlAO4rSaw2dwcnCaj7k7Ct5YDKpWRkKqfW2cAUeONzcSMZHZGxpj7CtkgWOWSVmLI27IwyoAqh3AfykoAEcq+UdgeTXvykpcMWVfc0xAYngzDIWTkNnj7HtXnjEkHlqzacbsT6jUPAXgKzKzEY9xzXp4B5yspUFxgA8k0a5jTyo9S4VCCGbalrmVLmaNY0LSR7q3GPsaWXpLd4T/FdFB5ArbYxeXbEPv9RGFFbpGk0/m3Gppvp98UxHaR52X0nfA4zVEFa2ssoyZ0J74Gwo72bEYEpxj6sUSJVhlZYx6eSBxmj6hg+rjuRxUJ6rHiLqtp0S1P5gzXM8iny7a3TVIR/UewFUm98Z9IvIvy1rM6FgNaSKRj4zVj65e2thdXnUCZpbiZNMQjXcIBua4Vcusl25hJAdiQTzRbrx0nhnxPOkvU5AmnSuANJzUYi7bcnsK1lBDHOc1lARueK51l6NS8mO2e1XXw2Ao0gkgDnFQvQOkm8bzGyF1dhxV3MENjYsYwMlCvHuK48mf43jjtqeswpGdYK7kZJ3pS28SpE7FHiAzuH7j4qttZ31w7KC5Gdwd61uPDHVwqslpI4bgr3rnMca39ZTx1OwuYuoQa4GCvlWOnevXqSgnyxr1HBjJx/euW2k3WunOqSGe3C7HIIyKunRet3d/cLFKQyDlsbmsZ468axzt9S4knEgUXMyFQQYnTUo//AGFLXd3LGvmSxgnuUOcVKMIorpzcSgRiPOKh7nqfSEJLSoZFOwJwBWMY6ZXpHzX4uVOlNaEYbPt32rnksa2PU54iR5aPj1DtV2ury3upTILiNM8PG2Miqf18rJ1W4IbPGD77V6eJxzsqw9HtbtT5dumEkGQQwwf9V0TpKSrHEszZZR27/euceFeqxmGMOrm4gGMgZDDtmundOZHijlQadYB4rvHNIPGHiK+44HIpG0ZZGaNiCyHGxzUhKoNu4PpyOBzSUtsyqksIBlUY0jhh80ylMO4t2EilRv6w3JHxTcEepDKQCXOcAb0lEgnSIzCPzgdgrfT/ALpie1lWIP8AmZDEG3QbZH6Vv2OZmSeGH0vIiMNyinJrCXLOMwwyOuNy3pA/3R7WCFQrRRoA3fG5/WjTkphFXOTwo/5rOtFHxfmZfSssSKOAsf8AutmtpWGHu5Se+jC4H6UeOT8wxUK2V2OFxRZ4mXJUk7Y3G1LWyL2kIXU2tzxl3Jo6jSBp2GNjWXPpbAyfc8ViJvR8Y3NO2btqwIOVyCDnbvRopiRockHHAO9ABbA9PJ5zXjECFYABh+9CMRRBXUhjJntTEwBgb0hjp3GcbUnGcOoOkEHZc0LxKksnh2+it8+c8elSh3Bpm1+uY+Pb63tWEiXccko/h+WJAdK+2xrl8oWSQvGCvyakOpztMDGqIIo2Pq8sBi3cE96RiKgkyZIIwMGs2tUrIjA+rI+9ZXU2ABj4qR/L6owxIUd9TUMIkTgKGJK7EjmubK0eGXEcEUaBdRYBt+RU91C1PlmRQWXYFeymq74fi0yI+cJnYe9XW3mt3VUkQMSMHfavJn1Xp45uKx5vUF1N06zWUj0vM59Kn4Ar12viGLpjXk1/JMuSPLsymYzjbUMZq220Ulo7CC3MkROcqNhSvUTa3TMrW0rTnA/hQkY/WiZ6dPhRLfqvWlYLeLLdpIPpljJP6Va/C1p5cmu4BiL76CMEfFGewPS/XPHJHOw1ASNkge9P9GiEmZ5zkk7MdyaM85fBjx9oLr35u760emdOILyLqZnYBUX3JqH6j4OmCMR1np8soG6Ry8frVk6/022u76ISySxRkEO8ZAdh7D/+1EeMbXpskFtZdD6dZxRx6dU7Ai4Y98knG/xW8NRnkxUi7sru0kMc4yR3zkUrqJbLHLD3qVninima1nYsqfRvnA+9RNwMTMB2OK9GN2896WXwI4TrBc/S66D75PsO9ddsMBVAOAeTjeuP+HbGXVDcRNHs4Jkz9IrrXT5gzI2rfPOf+K6QJl4lCFSPQRwOTSD2rIha3leMnfTnIqSz6ctsT396Vl/6DMM88Y5q3umf4adXdfzCasow1YXAAFS8N0pi1tqeJ+57Up0+4SJpFGXj4OBkftRLUw/xIG1+S51plcFftWt66ZhuzUxsQS/kseSNxTDFQxUs327mvNLFbwiNMyuwGM7nFao6qitINRPO+SPipqAJKRMwET5QcqRg0Wa5kxodMkD/ANNAW4zd+X5REeNmB5re4w7bIRUbSmTuoU7+52FYQ6QpOc8Z7VtJhVOX3OwzwK1iUkdj89hTL0LBPLc40qFHvWWVkA7A+/Jolm3ckEjuRtRbgoSJCCAKJAQLlLpMqctxgVJDX5LDAZj/AC9jSpX16xqw2wPNSKKxTG+MZx71vuQW9OAeP+jHw91CSCKWMwXzGVVYEGIdx81TIj5k7LCurA2z2rvv4o9Eg6v4ZleZ/IPTyZ/NCZKrjBH2rg1hGsd0jEa432DfFcqt7NSIMjcN/VgYyaGFYvpRlUAd+RTsyKARE2BnIoKvplLyJgnjHc1k6N9PvDDiMMMAVJWvU2E/lmTSg3Ye9V8RsUDFSpGc4/xReko8l8DI2FJ7965Z4StzKx13oLrcW+dTsxGw4AoXVuvN04fkOlRh7+UkZ50j3+1Qj9aTpdqIowDOfoUf5oHSr6DpMs1/dT/meoTrh1Qf9Nf6a83xXomeozFNZKrNe9QWS7fbMj7fp7VNdJ630+GyeMxpLJ/K4O1Um46LY9TlurhT5KINRLONIPxVfiW9jMi2kmtYhqwTg4+3et/zmQvNqug9auYrhVCsqSZGk53pGQLpK9Qt9eR6Hjx/eqf5/UFlV5o2VdjqYZ2+KvFhOk1uj8MV55NFwuInJMld6nDEyu9vEQkY3JXGapUoJdiMbmrx4i6oDbTwA8enHeqjbWktyylELjuqkZP7134nLk9E6ZeeQ6rIzeX/AEoMsT8V2DovR4MW935UiMQGw7Gqb0Ppk/mxslm6uNxqjG36102zaaO2iSYFnA3JG1dmEkyejfGO596V9OgjOPampGzGSBkjuRUcZkOpfUnyy81QfqZgdYkIAXKnORxWst2Zbu3liYaTlHOO9K2lxAWEcinAOlMKfX+1FufU8aLGEEcmoswwRW+xIdEhhcsrfVhdWeD7YowLFyAmAdyWbJNClfcr5ahcc+9aKzaxqJBA+omrcW6JJE/noyppixvvuDTBcNGEkGD7A8/ehiZpJlJwExu3JzXmCnfOk/PeqU7/ANYkiiUgqQf/AB1UFA2CFZSQf2ozR4wuwB/lxk0qGKStqPp4wO1OlDlvMIlJPPc9hW1y8coEYbIcbsTjFKB1KEMf32Ga2iIRlZyPV3birehs/oVIgofYe/8AijQjTGR7jfFKFzoOjdcbE9qNCzLGoPpzz3JqyuoAeqWsF5027sb1C1tcxmORc9j3z2NfP3WvDEnR7qWCzmM8Q3VmGG0/Nd96vG9xatF5jxj+YoRmqH4oxBY+cI0f0ZBaiRqRyR0dAFfJdPnArW2xKQzgZ7HO1bXpZ5tR2Zj9Pb9axAB5ZLnQDsc/4rPiNyAErpOQDg77/pW9hJ5Jk23B4J3Jpe3LambSSMZDe1eE2gmfA1diazlE3nv2W/MkoOTgrvnB7UGTqdxczyYViucqqDbPfNRsup2O55zvTtnJ5J9D+WQurIP/ALuazIdjtf3SYS5SRY+y9j96xb9TRC4cHJIwwO6/Y1LdPvZkt5JLhYzAEYqHXdmxtSF2sF3bLMbREkYkZRsVHU0csL6O/s54ptPpBOF227frTfTr0RKy6xlRiqXIJrdyqsyg+3tTllO40tvgck96ssdiXVe6hK0s8me7VJdD0GJEuYBIhOM43H61H3MGptUf8wzqO+anPDkUgdI2XMJ3farFb3XSOiQxxWiKgJCjYE8VKrqyDnVuNs7VF9IXRAF2bJyNJ5FSq4yuRkDtW72LezgZTvqB/WkTcp6xICUzu/IFS6LHoBCKRgbDiklkt4i6uqJluSNqsUFDcRB1MuFkB2YNn9x2qYVS6sVCkv3LbcbVBPOjxGMIulxlkJ5ra2nntm0W4Ohm0hC2rHtvXTe/AmVl81F9OrbffYHNbOBMOFGO5FJR/mxJJFNMrkDUNCjA+DR4FklQMrnCjcnis2diPRef5+hmChcHPJYUxPH5gwHKkHkcmtUV2kjbzDoXn5rMjQ+YIyXMjH+U/wBzVj0dsapcACTOPbmkmmJkZEVt9s9s08tvDrHmn0/0g70ORJfOKRQxCIk4ycnFO0GIcBWZ3Ljt2FbrKDu/qAp2MRrFgoSf6RS8qoXzoGTx7ChPZydSkke5puFgE2O+Mau9aWuWwGiTb+btTtsY2JChSff2p+hQHXWhxqC99t65p+IkT21srTnCf9qMHc/eurTNthAdTcfNcu/E2LygZLlwsbYKljuT8e9ErWLkN1I3m5wPfA4oVqJJ/wCGvC9z2+K91C4EspEalVXYfanujxFl1j6Qex2rKFijkW3wWOnjal+pOCoVC23Y8U/cnTHI5IJ14GNgfelbKwmuWEr922J4o2ScEUpLKBvp5x2prplqZZNDqTp9QA5ONqnks9CLkAE51sB3pyyjhhdNK4xkaves3IELzp6mEAudAAXSBuBSU0IM+oxMpQArGR6Tj/dXvpzwGfzJYvMOjZcZ1bbVsemwrAtzcR+Y0asTHgbnBwDVC5n1aMLBA5+rThsjvnNMdPt9VirFQXVdSNjk53FMXMGqFknUyBwCAp+k1p09XhJQOdCjUB2p8SRls7VgrIpQsDnI4NNdOiETqYmOMAn5qOcu6llDFM583Pf2xT3TCVCyKSQ53xyKVV36KVNqOVLb4xUozYCBc7ncY5qL6ZKrgoxx/Sc7kU/PkLnfb9zUEosucAHYDj2pdW855DpzvjB4rWM6olxnccUtHLJHM6cr2UDaqd0w+llbRhhJpXV9OASQfjFHS3hkcQrIwZSCcjBz/mlys5uFJVo8jJaP1H++1F1nUD6wx5eRBn/muvQpg25/MAROowCGCsBt80xbxIF0CXUueRkjNBtrQKdTSeYx32ogtcsdU+jB+hfTkfNYvol2cS31D0kFSBvxXoLCKMhtKg7gtiiW8MSPqjkV2PbOQKYUqH9T+o75PAq7a0z+UiDBgAABjJHNeFpHnI4PbuaUvLu6W5EdsysMA7pkmqN4s/E2LobSWvTniv8AqA9LED+DCfk/zH4G1MYsdDkhiCkqMAbaRSk8N0wV7SJHTHDITXz9e/iN4uvCxk63PEM5CwKsYH7Cou48V+IbgBbjrvUXA4BuGH/FO+lp9MxFoY2kvVjhRRku50Kv6moX/wCS9GjkdY/E3SUGf/yqT+9fNvUOrX/UdIvL25ucDA86Vmx+5pREzueO+BtRtafR/XfHvRugdNN03ULfqlzICIYIJAxc+7EfSK41fT+IfGlzddUuAZIrcbvxHEOyqKrDBVQ4xxzivof8P+k2b/hbGCq4kjMkjYyS2Kp3S4IsSQSJ5hzht8jmpaEmK2YY0qoyQu3ehdRtFivXicny0kJUDkjtWBPGYCzBwhODtvWcpowVwly6xI2VUerNWDpNvEkayfUkY0huwPcVU7Uap2j80KM847VdOjSLBaxroVgSWCvsDnufis3pJ3plijiPWRh5gAr/ACP+Klz0yyQktDC2Bq3HucbVD2dyrwK0zBmiY/ykAd9qlLK7juZVkLBS241DhT8Vi3sF71YUhLrCUjQAELyR8VVuodSu5E/Lx5gtEY6QPqb5NXVpPMQPLoAzlsDGBS/k2l+8sDpGqrvr7596uy5heSAYKFkcY0Ae52zRLBdNwYpACq7NvjfFSnXbSzN3GieiSIZdQNtOaiIZgqTyelRkMAeRvzWoXrgohMaFhnfc7CrP0ERy2+jK6yBk9qqnU5GVw6HKsMldOADUz4Ym6dfT/lrgMs7cDVgN8itCrsECQRowUAbhvb7UyzqImOSB/c0gegWBOnRJxyZTtWH8OWQJ0SXCD3847/arvxbTdrJmNMg70nPci26g0Ujgowz8LRLGMQQLEGIRV06s5JoU1pbjzZGBJZdLb70QSpuGG2nk8xo1Yncse9Zube2Qgxwwp3wyjf7UuwCgCIAAnfGRWw16gANic6m3I+2a7Xsm7G6ZpFi0gKBtgYqUVEdlEiBiNgMZpSArto2OME9zTcALOFAJJ7LyfvWbN1kzCkaqFWNRjsowB96H1C5t7S1lvb+VILWJdUkznYD49zVM8Y/iL07w+rWnT2S/6iPqSN/4MR/8mHJ+BXHfEXibq/iO587q17JMP5IR6Y4x7BRtRppavGf4nX/VZJrToZax6cRo1jaaZf8AybsD7Cuels9zsf71j2ya8Pf+5qDUkDeguSTtxRXOd+1ahcmpBhfYH9KMo0jH9qzjSMcfas4zkd/apBuMqc+1d8/Di4kk/DpI45MfwmUH964PjIP/AKK7P+Ds0UnhfyjKfMSZ0MbbD3yKcbpKN4phaJ8FdMm5LY5qsvM5QwpwRuO9dk8X+GRKskyuThS0bMM/pXK73pksEjzsrDRs23IqyMKQ5hYZKLFpx7s9TdlPJfKyRSSeaQFCEce1QXnp+YBXVGDwTxn/AFUz0+VYn1JPibRzjAY+/wC1c6losQI1d7q4Z0jIVh/KCPanj1UJcP5MiaSuApAAx23qvwXRWFUkkSb+IWA1c5FY6hdxCYBDEJHX6QMhR3Jrn2tLB+daRnIP0oMseNu1YW5jjsbloJkDa9WAdyv9IqBt0l8sjzF1ZLl2OFxUN1PqSQaollwFGNu7dzTpDX10guZJJ3YRKNJ0HdhyKi5rmL8uQXwZB6lFRNzctI4y50jfFAkkJPJ33rpIk3cX0M9lGjsAwPGP70gbhoZI5beUrJGQyuOxFIrngUVQWGO47U6ToXS/xJjESJ1ewkeQDDTW7Df50n/dWvpfibo3V3CWd8vnHby5x5bfoDsa4tj96xjcYzn39qQ77GSFZWON8Z71HdTuk6ZZNNPcN5LNjSq+ok1zPo3i/q3SBoWVbmAf9ucZI+x5FWVvGHRutWi2vUFmsXLA5PqXP3FEikf/2Q=="/>
          <p:cNvSpPr>
            <a:spLocks noChangeAspect="1" noChangeArrowheads="1"/>
          </p:cNvSpPr>
          <p:nvPr/>
        </p:nvSpPr>
        <p:spPr bwMode="auto">
          <a:xfrm>
            <a:off x="1676400" y="-503238"/>
            <a:ext cx="2286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72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334000"/>
            <a:ext cx="2286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89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altLang="en-US"/>
          </a:p>
        </p:txBody>
      </p:sp>
      <p:sp>
        <p:nvSpPr>
          <p:cNvPr id="98307" name="Rectangle 3"/>
          <p:cNvSpPr>
            <a:spLocks noGrp="1" noChangeArrowheads="1"/>
          </p:cNvSpPr>
          <p:nvPr>
            <p:ph type="body" idx="1"/>
          </p:nvPr>
        </p:nvSpPr>
        <p:spPr>
          <a:xfrm>
            <a:off x="1676400" y="76200"/>
            <a:ext cx="4267200" cy="6400800"/>
          </a:xfrm>
        </p:spPr>
        <p:txBody>
          <a:bodyPr/>
          <a:lstStyle/>
          <a:p>
            <a:pPr algn="ctr" eaLnBrk="1" hangingPunct="1">
              <a:lnSpc>
                <a:spcPct val="90000"/>
              </a:lnSpc>
              <a:buFontTx/>
              <a:buNone/>
              <a:defRPr/>
            </a:pPr>
            <a:r>
              <a:rPr lang="en-US" sz="3600" dirty="0">
                <a:solidFill>
                  <a:srgbClr val="25939F"/>
                </a:solidFill>
              </a:rPr>
              <a:t>Reasons given for invasion of Iraq</a:t>
            </a:r>
            <a:r>
              <a:rPr lang="en-US" sz="3600" dirty="0"/>
              <a:t>:</a:t>
            </a:r>
          </a:p>
          <a:p>
            <a:pPr algn="ctr" eaLnBrk="1" hangingPunct="1">
              <a:lnSpc>
                <a:spcPct val="90000"/>
              </a:lnSpc>
              <a:buFontTx/>
              <a:buNone/>
              <a:defRPr/>
            </a:pPr>
            <a:endParaRPr lang="en-US" sz="2200" dirty="0"/>
          </a:p>
          <a:p>
            <a:pPr lvl="1" eaLnBrk="1" hangingPunct="1">
              <a:lnSpc>
                <a:spcPct val="90000"/>
              </a:lnSpc>
              <a:defRPr/>
            </a:pPr>
            <a:r>
              <a:rPr lang="en-US" dirty="0"/>
              <a:t>Fear of “Weapons of Mass Destruction”</a:t>
            </a:r>
          </a:p>
          <a:p>
            <a:pPr lvl="2" eaLnBrk="1" hangingPunct="1">
              <a:lnSpc>
                <a:spcPct val="90000"/>
              </a:lnSpc>
              <a:defRPr/>
            </a:pPr>
            <a:r>
              <a:rPr lang="en-US" dirty="0"/>
              <a:t>(Destroy them before they	can be used on the U.S.)</a:t>
            </a:r>
          </a:p>
          <a:p>
            <a:pPr marL="914400" lvl="2" indent="0">
              <a:buNone/>
              <a:defRPr/>
            </a:pPr>
            <a:endParaRPr lang="en-US" sz="1400" dirty="0"/>
          </a:p>
          <a:p>
            <a:pPr lvl="1" eaLnBrk="1" hangingPunct="1">
              <a:lnSpc>
                <a:spcPct val="90000"/>
              </a:lnSpc>
              <a:defRPr/>
            </a:pPr>
            <a:r>
              <a:rPr lang="en-US" dirty="0"/>
              <a:t>Saddam Hussein’s “human rights” abuses</a:t>
            </a:r>
          </a:p>
          <a:p>
            <a:pPr marL="457200" lvl="1" indent="0">
              <a:buNone/>
              <a:defRPr/>
            </a:pPr>
            <a:endParaRPr lang="en-US" sz="1400" dirty="0"/>
          </a:p>
          <a:p>
            <a:pPr lvl="1" eaLnBrk="1" hangingPunct="1">
              <a:lnSpc>
                <a:spcPct val="90000"/>
              </a:lnSpc>
              <a:defRPr/>
            </a:pPr>
            <a:r>
              <a:rPr lang="en-US" dirty="0"/>
              <a:t>To spread Democracy and improve the life of the Iraqi people  </a:t>
            </a:r>
          </a:p>
        </p:txBody>
      </p:sp>
      <p:pic>
        <p:nvPicPr>
          <p:cNvPr id="98308" name="Picture 5" descr="massgr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3344863"/>
            <a:ext cx="42751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7" descr="saddam_gun"/>
          <p:cNvPicPr>
            <a:picLocks noChangeAspect="1" noChangeArrowheads="1"/>
          </p:cNvPicPr>
          <p:nvPr/>
        </p:nvPicPr>
        <p:blipFill>
          <a:blip r:embed="rId4">
            <a:extLst>
              <a:ext uri="{28A0092B-C50C-407E-A947-70E740481C1C}">
                <a14:useLocalDpi xmlns:a14="http://schemas.microsoft.com/office/drawing/2010/main" val="0"/>
              </a:ext>
            </a:extLst>
          </a:blip>
          <a:srcRect l="-1334" b="20000"/>
          <a:stretch>
            <a:fillRect/>
          </a:stretch>
        </p:blipFill>
        <p:spPr bwMode="auto">
          <a:xfrm>
            <a:off x="6602414" y="152400"/>
            <a:ext cx="3482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49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209800" y="762000"/>
            <a:ext cx="8001000" cy="5715000"/>
          </a:xfrm>
        </p:spPr>
        <p:txBody>
          <a:bodyPr/>
          <a:lstStyle/>
          <a:p>
            <a:pPr eaLnBrk="1" hangingPunct="1"/>
            <a:r>
              <a:rPr lang="en-US" altLang="en-US" sz="4000">
                <a:solidFill>
                  <a:srgbClr val="003300"/>
                </a:solidFill>
              </a:rPr>
              <a:t>Iraq is one of the largest oil                   resources in the world, with               proven reserves of 120+ billion                        barrels of oil, second only to               Saudi Arabia. </a:t>
            </a:r>
          </a:p>
          <a:p>
            <a:pPr eaLnBrk="1" hangingPunct="1"/>
            <a:r>
              <a:rPr lang="en-US" altLang="en-US" sz="4000">
                <a:solidFill>
                  <a:srgbClr val="003300"/>
                </a:solidFill>
              </a:rPr>
              <a:t>This simple fact has shaped               Iraq's relationship with the rest of the world.</a:t>
            </a:r>
          </a:p>
        </p:txBody>
      </p:sp>
    </p:spTree>
    <p:extLst>
      <p:ext uri="{BB962C8B-B14F-4D97-AF65-F5344CB8AC3E}">
        <p14:creationId xmlns:p14="http://schemas.microsoft.com/office/powerpoint/2010/main" val="701709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ubTitle" idx="1"/>
          </p:nvPr>
        </p:nvSpPr>
        <p:spPr>
          <a:xfrm>
            <a:off x="2514600" y="533400"/>
            <a:ext cx="7391400" cy="5334000"/>
          </a:xfrm>
        </p:spPr>
        <p:txBody>
          <a:bodyPr/>
          <a:lstStyle/>
          <a:p>
            <a:pPr algn="l" eaLnBrk="1" hangingPunct="1"/>
            <a:r>
              <a:rPr lang="en-US" altLang="en-US" sz="3600">
                <a:solidFill>
                  <a:srgbClr val="003300"/>
                </a:solidFill>
              </a:rPr>
              <a:t>The 2003 invasion of Iraq,                        code-named </a:t>
            </a:r>
            <a:r>
              <a:rPr lang="en-US" altLang="en-US" sz="3600">
                <a:solidFill>
                  <a:schemeClr val="hlink"/>
                </a:solidFill>
              </a:rPr>
              <a:t>"Operation Iraqi                   Freedom</a:t>
            </a:r>
            <a:r>
              <a:rPr lang="en-US" altLang="en-US" sz="3600">
                <a:solidFill>
                  <a:srgbClr val="003300"/>
                </a:solidFill>
              </a:rPr>
              <a:t>" by  the United States,               officially began on March 20, 2003. </a:t>
            </a:r>
          </a:p>
          <a:p>
            <a:pPr algn="l" eaLnBrk="1" hangingPunct="1"/>
            <a:r>
              <a:rPr lang="en-US" altLang="en-US" sz="3600" u="sng">
                <a:solidFill>
                  <a:schemeClr val="hlink"/>
                </a:solidFill>
              </a:rPr>
              <a:t>Objective</a:t>
            </a:r>
            <a:r>
              <a:rPr lang="en-US" altLang="en-US" sz="3600">
                <a:solidFill>
                  <a:srgbClr val="003300"/>
                </a:solidFill>
              </a:rPr>
              <a:t>: "to disarm Iraq of                   weapons of mass destruction, to              end Saddam Hussein's support for terrorism, and to free the Iraqi                 people.”</a:t>
            </a:r>
          </a:p>
        </p:txBody>
      </p:sp>
    </p:spTree>
    <p:extLst>
      <p:ext uri="{BB962C8B-B14F-4D97-AF65-F5344CB8AC3E}">
        <p14:creationId xmlns:p14="http://schemas.microsoft.com/office/powerpoint/2010/main" val="5964081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Iraq War (2003-2011)</a:t>
            </a:r>
          </a:p>
        </p:txBody>
      </p:sp>
      <p:sp>
        <p:nvSpPr>
          <p:cNvPr id="3" name="Content Placeholder 2"/>
          <p:cNvSpPr>
            <a:spLocks noGrp="1"/>
          </p:cNvSpPr>
          <p:nvPr>
            <p:ph idx="1"/>
          </p:nvPr>
        </p:nvSpPr>
        <p:spPr>
          <a:xfrm>
            <a:off x="838200" y="1825625"/>
            <a:ext cx="6709012" cy="4351338"/>
          </a:xfrm>
        </p:spPr>
        <p:txBody>
          <a:bodyPr>
            <a:noAutofit/>
          </a:bodyPr>
          <a:lstStyle/>
          <a:p>
            <a:r>
              <a:rPr lang="en-US" dirty="0"/>
              <a:t>Saddam Hussein was easily defeated (2003)  &amp; later executed (2006) by new Iraqi government.</a:t>
            </a:r>
          </a:p>
          <a:p>
            <a:pPr lvl="1"/>
            <a:r>
              <a:rPr lang="en-US" dirty="0"/>
              <a:t>No WMDs were found</a:t>
            </a:r>
          </a:p>
          <a:p>
            <a:pPr lvl="1"/>
            <a:r>
              <a:rPr lang="en-US" dirty="0"/>
              <a:t>No connection to al Qaeda was found</a:t>
            </a:r>
          </a:p>
          <a:p>
            <a:r>
              <a:rPr lang="en-US" dirty="0"/>
              <a:t>The United States had to stay in Iraq for 8 years in an attempt to create a new, stable government.</a:t>
            </a:r>
          </a:p>
        </p:txBody>
      </p:sp>
      <p:pic>
        <p:nvPicPr>
          <p:cNvPr id="5122" name="Picture 2"/>
          <p:cNvPicPr>
            <a:picLocks noChangeAspect="1" noChangeArrowheads="1"/>
          </p:cNvPicPr>
          <p:nvPr/>
        </p:nvPicPr>
        <p:blipFill>
          <a:blip r:embed="rId2" cstate="print"/>
          <a:srcRect/>
          <a:stretch>
            <a:fillRect/>
          </a:stretch>
        </p:blipFill>
        <p:spPr bwMode="auto">
          <a:xfrm>
            <a:off x="7885481" y="0"/>
            <a:ext cx="3468319" cy="4876800"/>
          </a:xfrm>
          <a:prstGeom prst="rect">
            <a:avLst/>
          </a:prstGeom>
          <a:noFill/>
          <a:ln w="9525">
            <a:noFill/>
            <a:miter lim="800000"/>
            <a:headEnd/>
            <a:tailEnd/>
          </a:ln>
        </p:spPr>
      </p:pic>
      <p:pic>
        <p:nvPicPr>
          <p:cNvPr id="5" name="Picture 6" descr="File:SaddamSpiderH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440" y="44577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7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133600" y="4572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25939F"/>
                </a:solidFill>
              </a:rPr>
              <a:t>Coalition Government</a:t>
            </a:r>
          </a:p>
        </p:txBody>
      </p:sp>
      <p:sp>
        <p:nvSpPr>
          <p:cNvPr id="472067" name="Rectangle 3"/>
          <p:cNvSpPr>
            <a:spLocks noGrp="1" noChangeArrowheads="1"/>
          </p:cNvSpPr>
          <p:nvPr>
            <p:ph type="body" idx="1"/>
          </p:nvPr>
        </p:nvSpPr>
        <p:spPr>
          <a:xfrm>
            <a:off x="1524000" y="1447800"/>
            <a:ext cx="9144000" cy="5410200"/>
          </a:xfrm>
          <a:solidFill>
            <a:srgbClr val="FEE8EA"/>
          </a:solidFill>
        </p:spPr>
        <p:txBody>
          <a:bodyPr/>
          <a:lstStyle/>
          <a:p>
            <a:pPr marL="231775" indent="-231775">
              <a:spcBef>
                <a:spcPct val="0"/>
              </a:spcBef>
              <a:spcAft>
                <a:spcPct val="50000"/>
              </a:spcAft>
              <a:buNone/>
            </a:pPr>
            <a:r>
              <a:rPr lang="en-US" altLang="en-US"/>
              <a:t>Meanwhile, coalition worked to create new, democratic government in Iraq </a:t>
            </a:r>
          </a:p>
          <a:p>
            <a:pPr marL="231775" indent="-231775">
              <a:spcBef>
                <a:spcPct val="0"/>
              </a:spcBef>
              <a:spcAft>
                <a:spcPct val="50000"/>
              </a:spcAft>
            </a:pPr>
            <a:r>
              <a:rPr lang="en-US" altLang="en-US"/>
              <a:t>2004, power transferred to Iraqis </a:t>
            </a:r>
          </a:p>
          <a:p>
            <a:pPr marL="231775" indent="-231775">
              <a:spcBef>
                <a:spcPct val="0"/>
              </a:spcBef>
              <a:spcAft>
                <a:spcPct val="50000"/>
              </a:spcAft>
            </a:pPr>
            <a:r>
              <a:rPr lang="en-US" altLang="en-US"/>
              <a:t>2005, Iraqis voted in country’s first multiparty election in fifty years</a:t>
            </a:r>
          </a:p>
          <a:p>
            <a:pPr marL="798513" lvl="1" indent="-333375">
              <a:spcBef>
                <a:spcPct val="0"/>
              </a:spcBef>
              <a:spcAft>
                <a:spcPct val="50000"/>
              </a:spcAft>
            </a:pPr>
            <a:r>
              <a:rPr lang="en-US" altLang="en-US"/>
              <a:t>Later approved new constitution to make Iraq Islamic federal democracy</a:t>
            </a:r>
          </a:p>
          <a:p>
            <a:pPr marL="231775" indent="-231775">
              <a:spcBef>
                <a:spcPct val="0"/>
              </a:spcBef>
              <a:spcAft>
                <a:spcPct val="50000"/>
              </a:spcAft>
            </a:pPr>
            <a:r>
              <a:rPr lang="en-US" altLang="en-US"/>
              <a:t>Continued violence, potential for civil war made country’s future highly uncertain</a:t>
            </a:r>
          </a:p>
        </p:txBody>
      </p:sp>
    </p:spTree>
    <p:extLst>
      <p:ext uri="{BB962C8B-B14F-4D97-AF65-F5344CB8AC3E}">
        <p14:creationId xmlns:p14="http://schemas.microsoft.com/office/powerpoint/2010/main" val="118655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206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2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2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20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Iraq Today</a:t>
            </a:r>
          </a:p>
        </p:txBody>
      </p:sp>
      <p:sp>
        <p:nvSpPr>
          <p:cNvPr id="3" name="Content Placeholder 2"/>
          <p:cNvSpPr>
            <a:spLocks noGrp="1"/>
          </p:cNvSpPr>
          <p:nvPr>
            <p:ph idx="1"/>
          </p:nvPr>
        </p:nvSpPr>
        <p:spPr>
          <a:xfrm>
            <a:off x="838200" y="1825625"/>
            <a:ext cx="4334301" cy="4351338"/>
          </a:xfrm>
        </p:spPr>
        <p:txBody>
          <a:bodyPr/>
          <a:lstStyle/>
          <a:p>
            <a:r>
              <a:rPr lang="en-US" dirty="0"/>
              <a:t>A (shaky) democratic government does exist in Iraq.</a:t>
            </a:r>
          </a:p>
          <a:p>
            <a:r>
              <a:rPr lang="en-US" dirty="0"/>
              <a:t>American troops left Iraq in 2011.</a:t>
            </a:r>
          </a:p>
          <a:p>
            <a:endParaRPr lang="en-US" dirty="0"/>
          </a:p>
        </p:txBody>
      </p:sp>
      <p:sp>
        <p:nvSpPr>
          <p:cNvPr id="4" name="TextBox 3"/>
          <p:cNvSpPr txBox="1"/>
          <p:nvPr/>
        </p:nvSpPr>
        <p:spPr>
          <a:xfrm>
            <a:off x="8026574" y="5332519"/>
            <a:ext cx="3635740" cy="646331"/>
          </a:xfrm>
          <a:prstGeom prst="rect">
            <a:avLst/>
          </a:prstGeom>
          <a:noFill/>
        </p:spPr>
        <p:txBody>
          <a:bodyPr wrap="none" rtlCol="0">
            <a:spAutoFit/>
          </a:bodyPr>
          <a:lstStyle/>
          <a:p>
            <a:pPr algn="r"/>
            <a:r>
              <a:rPr lang="en-US" dirty="0"/>
              <a:t>President Obama (USA) &amp;</a:t>
            </a:r>
          </a:p>
          <a:p>
            <a:pPr algn="r"/>
            <a:r>
              <a:rPr lang="en-US" dirty="0"/>
              <a:t>Prime Minister </a:t>
            </a:r>
            <a:r>
              <a:rPr lang="en-US" dirty="0" err="1"/>
              <a:t>Haider</a:t>
            </a:r>
            <a:r>
              <a:rPr lang="en-US" dirty="0"/>
              <a:t> al-</a:t>
            </a:r>
            <a:r>
              <a:rPr lang="en-US" dirty="0" err="1"/>
              <a:t>Abadi</a:t>
            </a:r>
            <a:r>
              <a:rPr lang="en-US" dirty="0"/>
              <a:t> (Iraq)</a:t>
            </a:r>
          </a:p>
        </p:txBody>
      </p:sp>
      <p:pic>
        <p:nvPicPr>
          <p:cNvPr id="4100" name="Picture 4" descr="http://t2.gstatic.com/images?q=tbn:ANd9GcSujMUqLHy4oOfyKzhIP_XoyaE9lx11FXDJOvx1wqaBLJpXR_fA9cmQkJwm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714" y="4179017"/>
            <a:ext cx="4171950" cy="230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wsj.net/public/resources/images/BN-ER910_0924ob_P_20140924141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705" y="1510665"/>
            <a:ext cx="5736609" cy="382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5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endParaRPr lang="en-US" altLang="en-US"/>
          </a:p>
        </p:txBody>
      </p:sp>
      <p:sp>
        <p:nvSpPr>
          <p:cNvPr id="115715" name="Rectangle 3"/>
          <p:cNvSpPr>
            <a:spLocks noGrp="1" noChangeArrowheads="1"/>
          </p:cNvSpPr>
          <p:nvPr>
            <p:ph type="body" idx="1"/>
          </p:nvPr>
        </p:nvSpPr>
        <p:spPr>
          <a:xfrm>
            <a:off x="1981200" y="228600"/>
            <a:ext cx="8229600" cy="7239000"/>
          </a:xfrm>
        </p:spPr>
        <p:txBody>
          <a:bodyPr/>
          <a:lstStyle/>
          <a:p>
            <a:pPr eaLnBrk="1" hangingPunct="1"/>
            <a:r>
              <a:rPr lang="en-US" altLang="en-US" sz="2000"/>
              <a:t>As of 2009, a majority of American citizens see the Iraq War as a waste of the last 6+ years, a waste of the 4,000 American soldiers killed, believe Iraq has nothing to do with the “War on Terror,” and believe we should remove our soldiers from the country immediately.    </a:t>
            </a:r>
          </a:p>
          <a:p>
            <a:pPr eaLnBrk="1" hangingPunct="1"/>
            <a:endParaRPr lang="en-US" altLang="en-US" sz="2000"/>
          </a:p>
          <a:p>
            <a:pPr eaLnBrk="1" hangingPunct="1"/>
            <a:endParaRPr lang="en-US" altLang="en-US" sz="2300"/>
          </a:p>
          <a:p>
            <a:pPr eaLnBrk="1" hangingPunct="1"/>
            <a:endParaRPr lang="en-US" altLang="en-US" sz="2300"/>
          </a:p>
          <a:p>
            <a:pPr eaLnBrk="1" hangingPunct="1"/>
            <a:endParaRPr lang="en-US" altLang="en-US" sz="2300"/>
          </a:p>
          <a:p>
            <a:pPr eaLnBrk="1" hangingPunct="1"/>
            <a:endParaRPr lang="en-US" altLang="en-US" sz="2300"/>
          </a:p>
          <a:p>
            <a:pPr eaLnBrk="1" hangingPunct="1"/>
            <a:endParaRPr lang="en-US" altLang="en-US" sz="2300"/>
          </a:p>
          <a:p>
            <a:pPr eaLnBrk="1" hangingPunct="1"/>
            <a:endParaRPr lang="en-US" altLang="en-US" sz="2300"/>
          </a:p>
          <a:p>
            <a:pPr eaLnBrk="1" hangingPunct="1"/>
            <a:endParaRPr lang="en-US" altLang="en-US" sz="2300"/>
          </a:p>
          <a:p>
            <a:pPr eaLnBrk="1" hangingPunct="1"/>
            <a:r>
              <a:rPr lang="en-US" altLang="en-US" sz="2000"/>
              <a:t>However, others say one of the main reasons we have not had another Sept. 11</a:t>
            </a:r>
            <a:r>
              <a:rPr lang="en-US" altLang="en-US" sz="2000" baseline="30000"/>
              <a:t>th</a:t>
            </a:r>
            <a:r>
              <a:rPr lang="en-US" altLang="en-US" sz="2000"/>
              <a:t> attack is because we removed Saddam Hussein from power before he had the chance to harm the United States, and believe that we should stay in Iraq until it is safe – no matter how long that takes.  </a:t>
            </a:r>
          </a:p>
        </p:txBody>
      </p:sp>
      <p:pic>
        <p:nvPicPr>
          <p:cNvPr id="115716" name="Picture 5" descr="war_iraq_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55801"/>
            <a:ext cx="245268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9" descr="crying_child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2438401"/>
            <a:ext cx="191928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13" descr="cunningham-funeral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65325"/>
            <a:ext cx="38290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endParaRPr lang="en-US" altLang="en-US"/>
          </a:p>
        </p:txBody>
      </p:sp>
      <p:sp>
        <p:nvSpPr>
          <p:cNvPr id="111619" name="Rectangle 3"/>
          <p:cNvSpPr>
            <a:spLocks noGrp="1" noChangeArrowheads="1"/>
          </p:cNvSpPr>
          <p:nvPr>
            <p:ph type="body" idx="1"/>
          </p:nvPr>
        </p:nvSpPr>
        <p:spPr>
          <a:xfrm>
            <a:off x="1676400" y="655638"/>
            <a:ext cx="4191000" cy="5516562"/>
          </a:xfrm>
        </p:spPr>
        <p:txBody>
          <a:bodyPr/>
          <a:lstStyle/>
          <a:p>
            <a:pPr eaLnBrk="1" hangingPunct="1">
              <a:lnSpc>
                <a:spcPct val="90000"/>
              </a:lnSpc>
            </a:pPr>
            <a:r>
              <a:rPr lang="en-US" altLang="en-US"/>
              <a:t>In 2003, nearly 85% of American citizens, and Congress, supported the invasion of Iraq.  </a:t>
            </a:r>
          </a:p>
          <a:p>
            <a:pPr eaLnBrk="1" hangingPunct="1">
              <a:lnSpc>
                <a:spcPct val="90000"/>
              </a:lnSpc>
            </a:pPr>
            <a:r>
              <a:rPr lang="en-US" altLang="en-US"/>
              <a:t>In 2009, about 20% of American citizens support the current invasion of Iraq.  </a:t>
            </a:r>
          </a:p>
          <a:p>
            <a:pPr eaLnBrk="1" hangingPunct="1">
              <a:lnSpc>
                <a:spcPct val="90000"/>
              </a:lnSpc>
            </a:pPr>
            <a:r>
              <a:rPr lang="en-US" altLang="en-US"/>
              <a:t>Why the change?  </a:t>
            </a:r>
          </a:p>
        </p:txBody>
      </p:sp>
      <p:pic>
        <p:nvPicPr>
          <p:cNvPr id="111620" name="Picture 4" descr="Sept20BushCongress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28601"/>
            <a:ext cx="3886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7" descr="PalesFlagBu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663" y="3314701"/>
            <a:ext cx="3657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9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endParaRPr lang="en-US" altLang="en-US"/>
          </a:p>
        </p:txBody>
      </p:sp>
      <p:sp>
        <p:nvSpPr>
          <p:cNvPr id="117763" name="Rectangle 3"/>
          <p:cNvSpPr>
            <a:spLocks noGrp="1" noChangeArrowheads="1"/>
          </p:cNvSpPr>
          <p:nvPr>
            <p:ph type="body" idx="1"/>
          </p:nvPr>
        </p:nvSpPr>
        <p:spPr>
          <a:xfrm>
            <a:off x="1524000" y="44450"/>
            <a:ext cx="3276600" cy="6858000"/>
          </a:xfrm>
        </p:spPr>
        <p:txBody>
          <a:bodyPr/>
          <a:lstStyle/>
          <a:p>
            <a:pPr eaLnBrk="1" hangingPunct="1">
              <a:lnSpc>
                <a:spcPct val="90000"/>
              </a:lnSpc>
              <a:defRPr/>
            </a:pPr>
            <a:r>
              <a:rPr lang="en-US" sz="2500" dirty="0"/>
              <a:t>No WMDs were ever found.</a:t>
            </a:r>
          </a:p>
          <a:p>
            <a:pPr marL="0" indent="0">
              <a:buNone/>
              <a:defRPr/>
            </a:pPr>
            <a:endParaRPr lang="en-US" sz="1400" dirty="0"/>
          </a:p>
          <a:p>
            <a:pPr eaLnBrk="1" hangingPunct="1">
              <a:lnSpc>
                <a:spcPct val="90000"/>
              </a:lnSpc>
              <a:defRPr/>
            </a:pPr>
            <a:r>
              <a:rPr lang="en-US" sz="2500" dirty="0"/>
              <a:t>Iraqi suicide bombers (loyal to Saddam Hussein) continue to interfere with any progress the U.S. makes in Iraq.</a:t>
            </a:r>
          </a:p>
          <a:p>
            <a:pPr marL="0" indent="0">
              <a:buNone/>
              <a:defRPr/>
            </a:pPr>
            <a:endParaRPr lang="en-US" sz="1400" dirty="0"/>
          </a:p>
          <a:p>
            <a:pPr eaLnBrk="1" hangingPunct="1">
              <a:lnSpc>
                <a:spcPct val="90000"/>
              </a:lnSpc>
              <a:defRPr/>
            </a:pPr>
            <a:r>
              <a:rPr lang="en-US" sz="2500" dirty="0"/>
              <a:t>Fewer Iraqi citizens support us than in 2003. (Don’t see enough progress)</a:t>
            </a:r>
          </a:p>
          <a:p>
            <a:pPr marL="0" indent="0">
              <a:buNone/>
              <a:defRPr/>
            </a:pPr>
            <a:endParaRPr lang="en-US" sz="1400" dirty="0"/>
          </a:p>
          <a:p>
            <a:pPr eaLnBrk="1" hangingPunct="1">
              <a:lnSpc>
                <a:spcPct val="90000"/>
              </a:lnSpc>
              <a:defRPr/>
            </a:pPr>
            <a:r>
              <a:rPr lang="en-US" sz="2500" dirty="0"/>
              <a:t>The new democratic Iraqi gov’t continues to have problems.</a:t>
            </a:r>
          </a:p>
        </p:txBody>
      </p:sp>
      <p:pic>
        <p:nvPicPr>
          <p:cNvPr id="113668" name="Picture 7" descr="PH2005050801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4" y="152400"/>
            <a:ext cx="57626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3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700"/>
              <a:t>At the heart of the conflict</a:t>
            </a:r>
            <a:r>
              <a:rPr lang="en-US" altLang="en-US" sz="3700">
                <a:latin typeface="Times New Roman" panose="02020603050405020304" pitchFamily="18" charset="0"/>
              </a:rPr>
              <a:t>…</a:t>
            </a:r>
            <a:br>
              <a:rPr lang="en-US" altLang="en-US" sz="3700"/>
            </a:br>
            <a:r>
              <a:rPr lang="en-US" altLang="en-US" sz="3700"/>
              <a:t>RELIGION</a:t>
            </a:r>
          </a:p>
        </p:txBody>
      </p:sp>
      <p:sp>
        <p:nvSpPr>
          <p:cNvPr id="8195" name="Rectangle 3"/>
          <p:cNvSpPr>
            <a:spLocks noGrp="1" noChangeArrowheads="1"/>
          </p:cNvSpPr>
          <p:nvPr>
            <p:ph type="body" idx="1"/>
          </p:nvPr>
        </p:nvSpPr>
        <p:spPr/>
        <p:txBody>
          <a:bodyPr/>
          <a:lstStyle/>
          <a:p>
            <a:pPr eaLnBrk="1" hangingPunct="1"/>
            <a:r>
              <a:rPr lang="en-US" altLang="en-US" dirty="0">
                <a:solidFill>
                  <a:srgbClr val="003300"/>
                </a:solidFill>
              </a:rPr>
              <a:t>Shiite vs. Sunni</a:t>
            </a:r>
          </a:p>
          <a:p>
            <a:pPr eaLnBrk="1" hangingPunct="1"/>
            <a:r>
              <a:rPr lang="en-US" altLang="en-US" dirty="0">
                <a:solidFill>
                  <a:srgbClr val="003300"/>
                </a:solidFill>
              </a:rPr>
              <a:t>In the midst of a civil war</a:t>
            </a:r>
          </a:p>
          <a:p>
            <a:pPr eaLnBrk="1" hangingPunct="1"/>
            <a:r>
              <a:rPr lang="en-US" altLang="en-US" dirty="0">
                <a:solidFill>
                  <a:srgbClr val="003300"/>
                </a:solidFill>
              </a:rPr>
              <a:t>A fight for political power</a:t>
            </a:r>
          </a:p>
          <a:p>
            <a:pPr eaLnBrk="1" hangingPunct="1"/>
            <a:r>
              <a:rPr lang="en-US" altLang="en-US" dirty="0">
                <a:solidFill>
                  <a:srgbClr val="003300"/>
                </a:solidFill>
              </a:rPr>
              <a:t>Rivalry, hatred, death and destruction</a:t>
            </a:r>
          </a:p>
        </p:txBody>
      </p:sp>
    </p:spTree>
    <p:extLst>
      <p:ext uri="{BB962C8B-B14F-4D97-AF65-F5344CB8AC3E}">
        <p14:creationId xmlns:p14="http://schemas.microsoft.com/office/powerpoint/2010/main" val="30485272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Saddam Takes Power</a:t>
            </a:r>
          </a:p>
        </p:txBody>
      </p:sp>
      <p:sp>
        <p:nvSpPr>
          <p:cNvPr id="3" name="Content Placeholder 2"/>
          <p:cNvSpPr>
            <a:spLocks noGrp="1"/>
          </p:cNvSpPr>
          <p:nvPr>
            <p:ph idx="1"/>
          </p:nvPr>
        </p:nvSpPr>
        <p:spPr>
          <a:xfrm>
            <a:off x="838199" y="1825625"/>
            <a:ext cx="6991509" cy="4351338"/>
          </a:xfrm>
        </p:spPr>
        <p:txBody>
          <a:bodyPr>
            <a:normAutofit/>
          </a:bodyPr>
          <a:lstStyle/>
          <a:p>
            <a:r>
              <a:rPr lang="en-US" dirty="0"/>
              <a:t>Iraq is made up of mostly </a:t>
            </a:r>
            <a:r>
              <a:rPr lang="en-US" u="sng" dirty="0">
                <a:solidFill>
                  <a:srgbClr val="FF0000"/>
                </a:solidFill>
              </a:rPr>
              <a:t>Shiites</a:t>
            </a:r>
            <a:r>
              <a:rPr lang="en-US" dirty="0"/>
              <a:t>.</a:t>
            </a:r>
          </a:p>
          <a:p>
            <a:r>
              <a:rPr lang="en-US" dirty="0"/>
              <a:t>1979: </a:t>
            </a:r>
            <a:r>
              <a:rPr lang="en-US" u="sng" dirty="0">
                <a:solidFill>
                  <a:srgbClr val="FF0000"/>
                </a:solidFill>
              </a:rPr>
              <a:t>Saddam Hussein</a:t>
            </a:r>
            <a:r>
              <a:rPr lang="en-US" dirty="0"/>
              <a:t>, a </a:t>
            </a:r>
            <a:r>
              <a:rPr lang="en-US" u="sng" dirty="0">
                <a:solidFill>
                  <a:srgbClr val="FF0000"/>
                </a:solidFill>
              </a:rPr>
              <a:t>Sunni</a:t>
            </a:r>
            <a:r>
              <a:rPr lang="en-US" dirty="0"/>
              <a:t>, became dictator</a:t>
            </a:r>
          </a:p>
          <a:p>
            <a:pPr lvl="1"/>
            <a:r>
              <a:rPr lang="en-US" dirty="0"/>
              <a:t>His regime greatly oppressed the Shia majority in Iraq.</a:t>
            </a:r>
          </a:p>
          <a:p>
            <a:r>
              <a:rPr lang="en-US" dirty="0"/>
              <a:t>United States actually supported Hussein during the 1980s.</a:t>
            </a:r>
          </a:p>
          <a:p>
            <a:pPr lvl="1"/>
            <a:r>
              <a:rPr lang="en-US" dirty="0"/>
              <a:t>WHY?  Iraq was fighting a war against </a:t>
            </a:r>
            <a:r>
              <a:rPr lang="en-US" u="sng" dirty="0">
                <a:solidFill>
                  <a:srgbClr val="FF0000"/>
                </a:solidFill>
              </a:rPr>
              <a:t>Iran</a:t>
            </a:r>
            <a:r>
              <a:rPr lang="en-US" dirty="0"/>
              <a:t>.</a:t>
            </a:r>
          </a:p>
          <a:p>
            <a:pPr lvl="2"/>
            <a:r>
              <a:rPr lang="en-US" dirty="0"/>
              <a:t>Iran: Shiite Government</a:t>
            </a:r>
          </a:p>
          <a:p>
            <a:pPr lvl="2"/>
            <a:r>
              <a:rPr lang="en-US" dirty="0"/>
              <a:t>Iraq: Sunni Government</a:t>
            </a:r>
          </a:p>
        </p:txBody>
      </p:sp>
      <p:pic>
        <p:nvPicPr>
          <p:cNvPr id="4" name="Picture 2" descr="http://upload.wikimedia.org/wikipedia/commons/thumb/f/f1/Iraq,_Saddam_Hussein_%28222%29.jpg/225px-Iraq,_Saddam_Hussein_%2822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379" y="1527072"/>
            <a:ext cx="3188751" cy="4124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97379" y="5651192"/>
            <a:ext cx="2853410" cy="646331"/>
          </a:xfrm>
          <a:prstGeom prst="rect">
            <a:avLst/>
          </a:prstGeom>
          <a:noFill/>
        </p:spPr>
        <p:txBody>
          <a:bodyPr wrap="none" rtlCol="0">
            <a:spAutoFit/>
          </a:bodyPr>
          <a:lstStyle/>
          <a:p>
            <a:r>
              <a:rPr lang="en-US" dirty="0"/>
              <a:t>Saddam Hussein</a:t>
            </a:r>
          </a:p>
          <a:p>
            <a:r>
              <a:rPr lang="en-US" dirty="0"/>
              <a:t>President of Iraq, 1979-2003</a:t>
            </a:r>
          </a:p>
        </p:txBody>
      </p:sp>
    </p:spTree>
    <p:extLst>
      <p:ext uri="{BB962C8B-B14F-4D97-AF65-F5344CB8AC3E}">
        <p14:creationId xmlns:p14="http://schemas.microsoft.com/office/powerpoint/2010/main" val="67368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381000"/>
            <a:ext cx="8915400" cy="533400"/>
          </a:xfrm>
        </p:spPr>
        <p:txBody>
          <a:bodyPr>
            <a:normAutofit fontScale="90000"/>
          </a:bodyPr>
          <a:lstStyle/>
          <a:p>
            <a:pPr eaLnBrk="1" hangingPunct="1"/>
            <a:r>
              <a:rPr lang="en-US" altLang="en-US">
                <a:solidFill>
                  <a:srgbClr val="25939F"/>
                </a:solidFill>
              </a:rPr>
              <a:t>SADDAM HUSSEIN</a:t>
            </a:r>
            <a:br>
              <a:rPr lang="en-US" altLang="en-US"/>
            </a:br>
            <a:endParaRPr lang="en-US" altLang="en-US"/>
          </a:p>
        </p:txBody>
      </p:sp>
      <p:sp>
        <p:nvSpPr>
          <p:cNvPr id="27651" name="Rectangle 3"/>
          <p:cNvSpPr>
            <a:spLocks noGrp="1" noChangeArrowheads="1"/>
          </p:cNvSpPr>
          <p:nvPr>
            <p:ph type="body" sz="half" idx="1"/>
          </p:nvPr>
        </p:nvSpPr>
        <p:spPr>
          <a:xfrm>
            <a:off x="1676400" y="685800"/>
            <a:ext cx="4648200" cy="5943600"/>
          </a:xfrm>
        </p:spPr>
        <p:txBody>
          <a:bodyPr>
            <a:normAutofit fontScale="92500" lnSpcReduction="10000"/>
          </a:bodyPr>
          <a:lstStyle/>
          <a:p>
            <a:pPr eaLnBrk="1" hangingPunct="1">
              <a:lnSpc>
                <a:spcPct val="90000"/>
              </a:lnSpc>
              <a:defRPr/>
            </a:pPr>
            <a:r>
              <a:rPr lang="en-US" sz="3000" dirty="0"/>
              <a:t>Modern, western government</a:t>
            </a:r>
          </a:p>
          <a:p>
            <a:pPr marL="0" indent="0">
              <a:buNone/>
              <a:defRPr/>
            </a:pPr>
            <a:endParaRPr lang="en-US" sz="1400" dirty="0"/>
          </a:p>
          <a:p>
            <a:pPr eaLnBrk="1" hangingPunct="1">
              <a:lnSpc>
                <a:spcPct val="90000"/>
              </a:lnSpc>
              <a:defRPr/>
            </a:pPr>
            <a:r>
              <a:rPr lang="en-US" sz="3000" dirty="0"/>
              <a:t>Sold oil to US</a:t>
            </a:r>
          </a:p>
          <a:p>
            <a:pPr marL="0" indent="0">
              <a:buNone/>
              <a:defRPr/>
            </a:pPr>
            <a:endParaRPr lang="en-US" sz="1400" dirty="0"/>
          </a:p>
          <a:p>
            <a:pPr eaLnBrk="1" hangingPunct="1">
              <a:lnSpc>
                <a:spcPct val="90000"/>
              </a:lnSpc>
              <a:defRPr/>
            </a:pPr>
            <a:r>
              <a:rPr lang="en-US" sz="3000" dirty="0"/>
              <a:t>Secular, laws not based on Koran</a:t>
            </a:r>
          </a:p>
          <a:p>
            <a:pPr marL="0" indent="0">
              <a:buNone/>
              <a:defRPr/>
            </a:pPr>
            <a:endParaRPr lang="en-US" sz="1400" dirty="0"/>
          </a:p>
          <a:p>
            <a:pPr eaLnBrk="1" hangingPunct="1">
              <a:lnSpc>
                <a:spcPct val="90000"/>
              </a:lnSpc>
              <a:defRPr/>
            </a:pPr>
            <a:r>
              <a:rPr lang="en-US" sz="3000" b="1" u="sng" dirty="0"/>
              <a:t>Sunni Arab</a:t>
            </a:r>
          </a:p>
          <a:p>
            <a:pPr marL="0" indent="0">
              <a:buNone/>
              <a:defRPr/>
            </a:pPr>
            <a:endParaRPr lang="en-US" sz="1400" b="1" u="sng" dirty="0"/>
          </a:p>
          <a:p>
            <a:pPr eaLnBrk="1" hangingPunct="1">
              <a:lnSpc>
                <a:spcPct val="90000"/>
              </a:lnSpc>
              <a:defRPr/>
            </a:pPr>
            <a:r>
              <a:rPr lang="en-US" sz="3000" dirty="0"/>
              <a:t>Known support of terrorists (Abu </a:t>
            </a:r>
            <a:r>
              <a:rPr lang="en-US" sz="3000" dirty="0" err="1"/>
              <a:t>Nidal</a:t>
            </a:r>
            <a:r>
              <a:rPr lang="en-US" sz="3000" dirty="0"/>
              <a:t>)</a:t>
            </a:r>
          </a:p>
          <a:p>
            <a:pPr marL="0" indent="0">
              <a:buNone/>
              <a:defRPr/>
            </a:pPr>
            <a:endParaRPr lang="en-US" sz="1400" dirty="0"/>
          </a:p>
          <a:p>
            <a:pPr eaLnBrk="1" hangingPunct="1">
              <a:lnSpc>
                <a:spcPct val="90000"/>
              </a:lnSpc>
              <a:defRPr/>
            </a:pPr>
            <a:r>
              <a:rPr lang="en-US" sz="3000" dirty="0"/>
              <a:t>Wanted to make Iraq the leading state in the Middle East</a:t>
            </a:r>
          </a:p>
          <a:p>
            <a:pPr eaLnBrk="1" hangingPunct="1">
              <a:lnSpc>
                <a:spcPct val="90000"/>
              </a:lnSpc>
              <a:defRPr/>
            </a:pPr>
            <a:endParaRPr lang="en-US" sz="2400" dirty="0"/>
          </a:p>
        </p:txBody>
      </p:sp>
      <p:pic>
        <p:nvPicPr>
          <p:cNvPr id="21508"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1" y="1143000"/>
            <a:ext cx="4214813" cy="5105400"/>
          </a:xfrm>
          <a:noFill/>
        </p:spPr>
      </p:pic>
    </p:spTree>
    <p:extLst>
      <p:ext uri="{BB962C8B-B14F-4D97-AF65-F5344CB8AC3E}">
        <p14:creationId xmlns:p14="http://schemas.microsoft.com/office/powerpoint/2010/main" val="307666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2" dur="500"/>
                                        <p:tgtEl>
                                          <p:spTgt spid="2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17" dur="500"/>
                                        <p:tgtEl>
                                          <p:spTgt spid="276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22" dur="500"/>
                                        <p:tgtEl>
                                          <p:spTgt spid="276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1">
                                            <p:txEl>
                                              <p:pRg st="8" end="8"/>
                                            </p:txEl>
                                          </p:spTgt>
                                        </p:tgtEl>
                                        <p:attrNameLst>
                                          <p:attrName>style.visibility</p:attrName>
                                        </p:attrNameLst>
                                      </p:cBhvr>
                                      <p:to>
                                        <p:strVal val="visible"/>
                                      </p:to>
                                    </p:set>
                                    <p:animEffect transition="in" filter="blinds(horizontal)">
                                      <p:cBhvr>
                                        <p:cTn id="27" dur="500"/>
                                        <p:tgtEl>
                                          <p:spTgt spid="2765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51">
                                            <p:txEl>
                                              <p:pRg st="10" end="10"/>
                                            </p:txEl>
                                          </p:spTgt>
                                        </p:tgtEl>
                                        <p:attrNameLst>
                                          <p:attrName>style.visibility</p:attrName>
                                        </p:attrNameLst>
                                      </p:cBhvr>
                                      <p:to>
                                        <p:strVal val="visible"/>
                                      </p:to>
                                    </p:set>
                                    <p:animEffect transition="in" filter="blinds(horizontal)">
                                      <p:cBhvr>
                                        <p:cTn id="32" dur="500"/>
                                        <p:tgtEl>
                                          <p:spTgt spid="276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19200" y="0"/>
            <a:ext cx="9829800" cy="1295400"/>
          </a:xfrm>
        </p:spPr>
        <p:txBody>
          <a:bodyPr>
            <a:normAutofit/>
          </a:bodyPr>
          <a:lstStyle/>
          <a:p>
            <a:pPr eaLnBrk="1" hangingPunct="1"/>
            <a:r>
              <a:rPr lang="en-US" altLang="en-US" dirty="0">
                <a:solidFill>
                  <a:srgbClr val="25939F"/>
                </a:solidFill>
                <a:latin typeface="Bodoni MT Ultra Bold"/>
              </a:rPr>
              <a:t>Iran-Iraq War:  1980-1988</a:t>
            </a:r>
          </a:p>
        </p:txBody>
      </p:sp>
      <p:pic>
        <p:nvPicPr>
          <p:cNvPr id="22533" name="Picture 5" descr="400px-UStanks_baghdad_2003">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1" y="1343026"/>
            <a:ext cx="3279775" cy="2212975"/>
          </a:xfrm>
        </p:spPr>
      </p:pic>
      <p:sp>
        <p:nvSpPr>
          <p:cNvPr id="22531" name="Rectangle 3"/>
          <p:cNvSpPr>
            <a:spLocks noGrp="1" noChangeArrowheads="1"/>
          </p:cNvSpPr>
          <p:nvPr>
            <p:ph type="body" sz="half" idx="1"/>
          </p:nvPr>
        </p:nvSpPr>
        <p:spPr>
          <a:xfrm>
            <a:off x="1" y="1295400"/>
            <a:ext cx="6316664" cy="6096000"/>
          </a:xfrm>
        </p:spPr>
        <p:txBody>
          <a:bodyPr>
            <a:normAutofit/>
          </a:bodyPr>
          <a:lstStyle/>
          <a:p>
            <a:pPr eaLnBrk="1" hangingPunct="1">
              <a:lnSpc>
                <a:spcPct val="90000"/>
              </a:lnSpc>
              <a:defRPr/>
            </a:pPr>
            <a:r>
              <a:rPr lang="en-US" sz="2400" dirty="0"/>
              <a:t>Horrific trench warfare, massive casualties (over 1 million)</a:t>
            </a:r>
          </a:p>
          <a:p>
            <a:pPr marL="0" indent="0">
              <a:buNone/>
              <a:defRPr/>
            </a:pPr>
            <a:endParaRPr lang="en-US" sz="2400" dirty="0"/>
          </a:p>
          <a:p>
            <a:pPr eaLnBrk="1" hangingPunct="1">
              <a:lnSpc>
                <a:spcPct val="90000"/>
              </a:lnSpc>
              <a:defRPr/>
            </a:pPr>
            <a:r>
              <a:rPr lang="en-US" sz="2400" dirty="0"/>
              <a:t>Allegations of Iraqi use of chemical weapons on both Iranians and Iraqi Kurds </a:t>
            </a:r>
          </a:p>
          <a:p>
            <a:pPr marL="0" indent="0">
              <a:buNone/>
              <a:defRPr/>
            </a:pPr>
            <a:endParaRPr lang="en-US" sz="2400" dirty="0"/>
          </a:p>
          <a:p>
            <a:pPr eaLnBrk="1" hangingPunct="1">
              <a:lnSpc>
                <a:spcPct val="90000"/>
              </a:lnSpc>
              <a:defRPr/>
            </a:pPr>
            <a:r>
              <a:rPr lang="en-US" sz="2400" dirty="0"/>
              <a:t>Ended as a stalemate, although Saddam claimed victory (built the “Hands of Victory” monument pictured on right)</a:t>
            </a:r>
          </a:p>
          <a:p>
            <a:pPr marL="0" indent="0">
              <a:buNone/>
              <a:defRPr/>
            </a:pPr>
            <a:endParaRPr lang="en-US" sz="2400" dirty="0"/>
          </a:p>
          <a:p>
            <a:pPr eaLnBrk="1" hangingPunct="1">
              <a:lnSpc>
                <a:spcPct val="90000"/>
              </a:lnSpc>
              <a:defRPr/>
            </a:pPr>
            <a:r>
              <a:rPr lang="en-US" sz="2400" dirty="0"/>
              <a:t>Massive war debts for Iraq and Iran</a:t>
            </a:r>
          </a:p>
          <a:p>
            <a:pPr marL="0" indent="0" eaLnBrk="1" hangingPunct="1">
              <a:lnSpc>
                <a:spcPct val="90000"/>
              </a:lnSpc>
              <a:buNone/>
              <a:defRPr/>
            </a:pPr>
            <a:endParaRPr lang="en-US" sz="2400" dirty="0"/>
          </a:p>
        </p:txBody>
      </p:sp>
      <p:pic>
        <p:nvPicPr>
          <p:cNvPr id="35845" name="Picture 7" descr="IRAN-ANNIVERS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4" y="3733800"/>
            <a:ext cx="44529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821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2533"/>
                                        </p:tgtEl>
                                      </p:cBhvr>
                                    </p:animEffect>
                                    <p:set>
                                      <p:cBhvr>
                                        <p:cTn id="7" dur="1" fill="hold">
                                          <p:stCondLst>
                                            <p:cond delay="1999"/>
                                          </p:stCondLst>
                                        </p:cTn>
                                        <p:tgtEl>
                                          <p:spTgt spid="2253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2" dur="500"/>
                                        <p:tgtEl>
                                          <p:spTgt spid="22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2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solidFill>
                  <a:srgbClr val="FF0000"/>
                </a:solidFill>
                <a:latin typeface="ArabDances"/>
              </a:rPr>
              <a:t>Effects of Iran-Iraq War</a:t>
            </a:r>
          </a:p>
        </p:txBody>
      </p:sp>
      <p:sp>
        <p:nvSpPr>
          <p:cNvPr id="3" name="Content Placeholder 2"/>
          <p:cNvSpPr>
            <a:spLocks noGrp="1"/>
          </p:cNvSpPr>
          <p:nvPr>
            <p:ph idx="1"/>
          </p:nvPr>
        </p:nvSpPr>
        <p:spPr/>
        <p:txBody>
          <a:bodyPr>
            <a:normAutofit fontScale="92500" lnSpcReduction="10000"/>
          </a:bodyPr>
          <a:lstStyle/>
          <a:p>
            <a:pPr marL="0" indent="0">
              <a:buNone/>
              <a:defRPr/>
            </a:pPr>
            <a:r>
              <a:rPr lang="en-US" sz="4300" dirty="0"/>
              <a:t>As the war ended in 1988, Iraq was in crisis.</a:t>
            </a:r>
          </a:p>
          <a:p>
            <a:pPr marL="0" indent="0">
              <a:buNone/>
              <a:defRPr/>
            </a:pPr>
            <a:endParaRPr lang="en-US" dirty="0"/>
          </a:p>
          <a:p>
            <a:pPr>
              <a:defRPr/>
            </a:pPr>
            <a:r>
              <a:rPr lang="en-US" dirty="0"/>
              <a:t>Iraq had $60 billion to repay to foreign banks,</a:t>
            </a:r>
          </a:p>
          <a:p>
            <a:pPr marL="0" indent="0">
              <a:buNone/>
              <a:defRPr/>
            </a:pPr>
            <a:endParaRPr lang="en-US" dirty="0"/>
          </a:p>
          <a:p>
            <a:pPr>
              <a:defRPr/>
            </a:pPr>
            <a:r>
              <a:rPr lang="en-US" dirty="0"/>
              <a:t>It could no longer pay for the health care, education, nearly-free food and gas, and other benefits given to its citizens in better times,</a:t>
            </a:r>
          </a:p>
          <a:p>
            <a:pPr>
              <a:defRPr/>
            </a:pPr>
            <a:endParaRPr lang="en-US" dirty="0"/>
          </a:p>
          <a:p>
            <a:pPr>
              <a:defRPr/>
            </a:pPr>
            <a:r>
              <a:rPr lang="en-US" dirty="0"/>
              <a:t>The price of oil had fallen sharply, </a:t>
            </a:r>
          </a:p>
          <a:p>
            <a:pPr marL="0" indent="0">
              <a:buNone/>
              <a:defRPr/>
            </a:pPr>
            <a:r>
              <a:rPr lang="en-US" dirty="0"/>
              <a:t>crippling Iraq’s ability to repay its wartime debts.</a:t>
            </a:r>
          </a:p>
          <a:p>
            <a:pPr>
              <a:defRPr/>
            </a:pPr>
            <a:endParaRPr lang="en-US" dirty="0"/>
          </a:p>
          <a:p>
            <a:pPr>
              <a:defRPr/>
            </a:pPr>
            <a:endParaRPr lang="en-US" dirty="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151314"/>
            <a:ext cx="20574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80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p:txBody>
          <a:bodyPr/>
          <a:lstStyle/>
          <a:p>
            <a:r>
              <a:rPr lang="en-US" altLang="en-US"/>
              <a:t>Desert Shield and Desert Storm</a:t>
            </a:r>
          </a:p>
        </p:txBody>
      </p:sp>
      <p:sp>
        <p:nvSpPr>
          <p:cNvPr id="71683" name="Subtitle 4"/>
          <p:cNvSpPr>
            <a:spLocks noGrp="1"/>
          </p:cNvSpPr>
          <p:nvPr>
            <p:ph type="subTitle" idx="1"/>
          </p:nvPr>
        </p:nvSpPr>
        <p:spPr/>
        <p:txBody>
          <a:bodyPr/>
          <a:lstStyle/>
          <a:p>
            <a:r>
              <a:rPr lang="en-US" altLang="en-US"/>
              <a:t>First Persian Gulf War</a:t>
            </a:r>
          </a:p>
        </p:txBody>
      </p:sp>
    </p:spTree>
    <p:extLst>
      <p:ext uri="{BB962C8B-B14F-4D97-AF65-F5344CB8AC3E}">
        <p14:creationId xmlns:p14="http://schemas.microsoft.com/office/powerpoint/2010/main" val="120606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a:t>Desert Storm: Background</a:t>
            </a:r>
          </a:p>
        </p:txBody>
      </p:sp>
      <p:sp>
        <p:nvSpPr>
          <p:cNvPr id="74755" name="Rectangle 3"/>
          <p:cNvSpPr>
            <a:spLocks noGrp="1" noChangeArrowheads="1"/>
          </p:cNvSpPr>
          <p:nvPr>
            <p:ph type="body" idx="1"/>
          </p:nvPr>
        </p:nvSpPr>
        <p:spPr/>
        <p:txBody>
          <a:bodyPr/>
          <a:lstStyle/>
          <a:p>
            <a:pPr eaLnBrk="1" hangingPunct="1">
              <a:lnSpc>
                <a:spcPct val="90000"/>
              </a:lnSpc>
            </a:pPr>
            <a:r>
              <a:rPr lang="en-US" altLang="en-US" sz="2400" dirty="0"/>
              <a:t>Long-standing disputes between Iraq and Kuwait. </a:t>
            </a:r>
          </a:p>
          <a:p>
            <a:pPr eaLnBrk="1" hangingPunct="1">
              <a:lnSpc>
                <a:spcPct val="90000"/>
              </a:lnSpc>
            </a:pPr>
            <a:endParaRPr lang="en-US" altLang="en-US" sz="2400" dirty="0"/>
          </a:p>
          <a:p>
            <a:pPr lvl="1" eaLnBrk="1" hangingPunct="1">
              <a:lnSpc>
                <a:spcPct val="90000"/>
              </a:lnSpc>
            </a:pPr>
            <a:r>
              <a:rPr lang="en-US" altLang="en-US" dirty="0"/>
              <a:t>Iraq wants Kuwait to forgive debts Iraq owes from Iran-Iraq War.</a:t>
            </a:r>
          </a:p>
          <a:p>
            <a:pPr lvl="2" eaLnBrk="1" hangingPunct="1">
              <a:lnSpc>
                <a:spcPct val="90000"/>
              </a:lnSpc>
            </a:pPr>
            <a:r>
              <a:rPr lang="en-US" altLang="en-US" dirty="0"/>
              <a:t>Claims Kuwait actually owes Iraq for “defending” it against Iran.</a:t>
            </a:r>
          </a:p>
          <a:p>
            <a:pPr lvl="2" eaLnBrk="1" hangingPunct="1">
              <a:lnSpc>
                <a:spcPct val="90000"/>
              </a:lnSpc>
            </a:pPr>
            <a:endParaRPr lang="en-US" altLang="en-US" dirty="0"/>
          </a:p>
          <a:p>
            <a:pPr lvl="1" eaLnBrk="1" hangingPunct="1">
              <a:lnSpc>
                <a:spcPct val="90000"/>
              </a:lnSpc>
            </a:pPr>
            <a:r>
              <a:rPr lang="en-US" altLang="en-US" dirty="0"/>
              <a:t>Iraq accuses Kuwait of overproduction of oil/theft of Iraqi oil.</a:t>
            </a:r>
          </a:p>
          <a:p>
            <a:pPr lvl="1" eaLnBrk="1" hangingPunct="1">
              <a:lnSpc>
                <a:spcPct val="90000"/>
              </a:lnSpc>
            </a:pPr>
            <a:endParaRPr lang="en-US" altLang="en-US" dirty="0"/>
          </a:p>
          <a:p>
            <a:pPr eaLnBrk="1" hangingPunct="1">
              <a:lnSpc>
                <a:spcPct val="90000"/>
              </a:lnSpc>
            </a:pPr>
            <a:r>
              <a:rPr lang="en-US" altLang="en-US" sz="2400" dirty="0"/>
              <a:t>On Aug 2, 1990, Iraq invaded Kuwait</a:t>
            </a:r>
          </a:p>
        </p:txBody>
      </p:sp>
    </p:spTree>
    <p:extLst>
      <p:ext uri="{BB962C8B-B14F-4D97-AF65-F5344CB8AC3E}">
        <p14:creationId xmlns:p14="http://schemas.microsoft.com/office/powerpoint/2010/main" val="3166420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1256</Words>
  <Application>Microsoft Office PowerPoint</Application>
  <PresentationFormat>Widescreen</PresentationFormat>
  <Paragraphs>151</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ArabDances</vt:lpstr>
      <vt:lpstr>Arial</vt:lpstr>
      <vt:lpstr>Bodoni MT Ultra Bold</vt:lpstr>
      <vt:lpstr>Calibri</vt:lpstr>
      <vt:lpstr>Calibri Light</vt:lpstr>
      <vt:lpstr>Times New Roman</vt:lpstr>
      <vt:lpstr>Office Theme</vt:lpstr>
      <vt:lpstr>Unit 2: The Arab World The Iraq War</vt:lpstr>
      <vt:lpstr>PowerPoint Presentation</vt:lpstr>
      <vt:lpstr>At the heart of the conflict… RELIGION</vt:lpstr>
      <vt:lpstr>Background: Saddam Takes Power</vt:lpstr>
      <vt:lpstr>SADDAM HUSSEIN </vt:lpstr>
      <vt:lpstr>Iran-Iraq War:  1980-1988</vt:lpstr>
      <vt:lpstr>Effects of Iran-Iraq War</vt:lpstr>
      <vt:lpstr>Desert Shield and Desert Storm</vt:lpstr>
      <vt:lpstr>Desert Storm: Background</vt:lpstr>
      <vt:lpstr>Persian Gulf War (1991)</vt:lpstr>
      <vt:lpstr>Iraq: Results of  The Persian Gulf War</vt:lpstr>
      <vt:lpstr>Effects of First Persian Gulf War</vt:lpstr>
      <vt:lpstr>PowerPoint Presentation</vt:lpstr>
      <vt:lpstr>PowerPoint Presentation</vt:lpstr>
      <vt:lpstr>Second Iraq War</vt:lpstr>
      <vt:lpstr>Bush Doctrine</vt:lpstr>
      <vt:lpstr>Fast-forward to 9/11 . . .</vt:lpstr>
      <vt:lpstr>Leading Up To War</vt:lpstr>
      <vt:lpstr>PowerPoint Presentation</vt:lpstr>
      <vt:lpstr>PowerPoint Presentation</vt:lpstr>
      <vt:lpstr>Iraq War (2003-2011)</vt:lpstr>
      <vt:lpstr>PowerPoint Presentation</vt:lpstr>
      <vt:lpstr>Iraq Today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 Arab World 30.2: Modern Conflict in the Middle East  War on Terror Iraq</dc:title>
  <dc:creator>Kyle Hess</dc:creator>
  <cp:lastModifiedBy>Kim</cp:lastModifiedBy>
  <cp:revision>9</cp:revision>
  <dcterms:created xsi:type="dcterms:W3CDTF">2015-10-09T03:37:57Z</dcterms:created>
  <dcterms:modified xsi:type="dcterms:W3CDTF">2022-12-11T17:09:13Z</dcterms:modified>
</cp:coreProperties>
</file>